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1205" r:id="rId2"/>
    <p:sldId id="705" r:id="rId3"/>
    <p:sldId id="706" r:id="rId4"/>
    <p:sldId id="668" r:id="rId5"/>
    <p:sldId id="707" r:id="rId6"/>
    <p:sldId id="901" r:id="rId7"/>
    <p:sldId id="830" r:id="rId8"/>
    <p:sldId id="708" r:id="rId9"/>
    <p:sldId id="955" r:id="rId10"/>
    <p:sldId id="709" r:id="rId11"/>
    <p:sldId id="733" r:id="rId12"/>
    <p:sldId id="710" r:id="rId13"/>
    <p:sldId id="711" r:id="rId14"/>
    <p:sldId id="712" r:id="rId15"/>
    <p:sldId id="713" r:id="rId16"/>
    <p:sldId id="716" r:id="rId17"/>
    <p:sldId id="671" r:id="rId18"/>
    <p:sldId id="731" r:id="rId19"/>
    <p:sldId id="714" r:id="rId20"/>
    <p:sldId id="719" r:id="rId21"/>
    <p:sldId id="715" r:id="rId22"/>
    <p:sldId id="904" r:id="rId23"/>
    <p:sldId id="718" r:id="rId24"/>
    <p:sldId id="905" r:id="rId25"/>
    <p:sldId id="720" r:id="rId26"/>
    <p:sldId id="721" r:id="rId27"/>
    <p:sldId id="722" r:id="rId28"/>
    <p:sldId id="675" r:id="rId29"/>
    <p:sldId id="682" r:id="rId30"/>
    <p:sldId id="723" r:id="rId31"/>
    <p:sldId id="724" r:id="rId32"/>
  </p:sldIdLst>
  <p:sldSz cx="9144000" cy="6858000" type="screen4x3"/>
  <p:notesSz cx="6858000" cy="9144000"/>
  <p:custDataLst>
    <p:tags r:id="rId35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0">
          <p15:clr>
            <a:srgbClr val="A4A3A4"/>
          </p15:clr>
        </p15:guide>
        <p15:guide id="2" pos="292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969696"/>
    <a:srgbClr val="B2B2B2"/>
    <a:srgbClr val="17C913"/>
    <a:srgbClr val="FFFF00"/>
    <a:srgbClr val="F7FC7E"/>
    <a:srgbClr val="F8081F"/>
    <a:srgbClr val="33CCFF"/>
    <a:srgbClr val="F979C8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58"/>
    <p:restoredTop sz="94660"/>
  </p:normalViewPr>
  <p:slideViewPr>
    <p:cSldViewPr showGuides="1">
      <p:cViewPr varScale="1">
        <p:scale>
          <a:sx n="81" d="100"/>
          <a:sy n="81" d="100"/>
        </p:scale>
        <p:origin x="1502" y="67"/>
      </p:cViewPr>
      <p:guideLst>
        <p:guide orient="horz" pos="2150"/>
        <p:guide pos="29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黑体" panose="02010609060101010101" pitchFamily="49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>
              <a:buNone/>
            </a:pPr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黑体" panose="02010609060101010101" pitchFamily="49" charset="-122"/>
                <a:cs typeface="+mn-cs"/>
              </a:rPr>
              <a:t>‹#›</a:t>
            </a:fld>
            <a:endParaRPr lang="zh-CN" altLang="en-US" sz="1200" strike="noStrike" noProof="1">
              <a:ea typeface="黑体" panose="02010609060101010101" pitchFamily="49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png>
</file>

<file path=ppt/media/image43.png>
</file>

<file path=ppt/media/image44.jpeg>
</file>

<file path=ppt/media/image45.jpeg>
</file>

<file path=ppt/media/image46.jpeg>
</file>

<file path=ppt/media/image47.jpeg>
</file>

<file path=ppt/media/image48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1050925" y="754063"/>
            <a:ext cx="4572000" cy="3294062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6147" name="Rectangle 3"/>
          <p:cNvSpPr>
            <a:spLocks noGrp="1"/>
          </p:cNvSpPr>
          <p:nvPr>
            <p:ph type="body" sz="quarter"/>
          </p:nvPr>
        </p:nvSpPr>
        <p:spPr>
          <a:xfrm>
            <a:off x="538163" y="4387850"/>
            <a:ext cx="5780087" cy="3952875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t"/>
          <a:lstStyle/>
          <a:p>
            <a:pPr lvl="0"/>
            <a:r>
              <a:rPr lang="zh-CN" altLang="en-US" dirty="0"/>
              <a:t>单击此处编辑母版文本样式
第二级
第三级
第四级
第五级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3388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dt" idx="1"/>
          </p:nvPr>
        </p:nvSpPr>
        <p:spPr bwMode="auto">
          <a:xfrm>
            <a:off x="3883025" y="0"/>
            <a:ext cx="29749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黑体" panose="02010609060101010101" pitchFamily="49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3388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3025" y="8686800"/>
            <a:ext cx="29749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 algn="r" eaLnBrk="1" fontAlgn="base" hangingPunct="1">
              <a:buNone/>
            </a:pPr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黑体" panose="02010609060101010101" pitchFamily="49" charset="-122"/>
                <a:cs typeface="+mn-cs"/>
              </a:rPr>
              <a:t>‹#›</a:t>
            </a:fld>
            <a:endParaRPr lang="zh-CN" altLang="en-US" sz="1200" strike="noStrike" noProof="1">
              <a:ea typeface="黑体" panose="02010609060101010101" pitchFamily="49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</p:spTree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</p:spTree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  <p:transition>
    <p:zo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z="1400" b="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z="1400" b="0" strike="noStrike" noProof="1"/>
          </a:p>
        </p:txBody>
      </p:sp>
    </p:spTree>
  </p:cSld>
  <p:clrMapOvr>
    <a:masterClrMapping/>
  </p:clrMapOvr>
  <p:transition>
    <p:zo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1650" y="431800"/>
            <a:ext cx="8140700" cy="647700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60400" y="6350000"/>
            <a:ext cx="2024063" cy="315913"/>
          </a:xfrm>
        </p:spPr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2020/5/6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87688" y="6350000"/>
            <a:ext cx="2968625" cy="315913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50000"/>
            <a:ext cx="2025650" cy="315913"/>
          </a:xfrm>
        </p:spPr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transition>
    <p:zo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>
    <p:zoom/>
  </p:transition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7" Type="http://schemas.openxmlformats.org/officeDocument/2006/relationships/image" Target="../media/image3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jpeg"/><Relationship Id="rId5" Type="http://schemas.openxmlformats.org/officeDocument/2006/relationships/image" Target="../media/image34.jpe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image" Target="../media/image11.jpeg"/><Relationship Id="rId3" Type="http://schemas.openxmlformats.org/officeDocument/2006/relationships/tags" Target="../tags/tag4.xml"/><Relationship Id="rId21" Type="http://schemas.openxmlformats.org/officeDocument/2006/relationships/image" Target="../media/image14.jpeg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image" Target="../media/image10.jpeg"/><Relationship Id="rId2" Type="http://schemas.openxmlformats.org/officeDocument/2006/relationships/tags" Target="../tags/tag3.xml"/><Relationship Id="rId16" Type="http://schemas.openxmlformats.org/officeDocument/2006/relationships/slideLayout" Target="../slideLayouts/slideLayout4.xml"/><Relationship Id="rId20" Type="http://schemas.openxmlformats.org/officeDocument/2006/relationships/image" Target="../media/image13.jpeg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19" Type="http://schemas.openxmlformats.org/officeDocument/2006/relationships/image" Target="../media/image12.jpeg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91608" y="920753"/>
            <a:ext cx="2983778" cy="690632"/>
            <a:chOff x="26893" y="13446"/>
            <a:chExt cx="3978371" cy="920843"/>
          </a:xfrm>
        </p:grpSpPr>
        <p:sp>
          <p:nvSpPr>
            <p:cNvPr id="3" name="文本框 2"/>
            <p:cNvSpPr txBox="1"/>
            <p:nvPr/>
          </p:nvSpPr>
          <p:spPr>
            <a:xfrm>
              <a:off x="911712" y="136048"/>
              <a:ext cx="3093552" cy="6756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27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学习目标</a:t>
              </a: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436924" y="2008636"/>
            <a:ext cx="8566967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dirty="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zh-CN" sz="2700" dirty="0">
                <a:latin typeface="微软雅黑" panose="020B0503020204020204" charset="-122"/>
                <a:ea typeface="微软雅黑" panose="020B0503020204020204" charset="-122"/>
              </a:rPr>
              <a:t>联系俄罗斯自然环境特点，分析俄罗斯的</a:t>
            </a:r>
            <a:r>
              <a:rPr lang="zh-CN" altLang="zh-CN" sz="27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工、农业及交通特点。</a:t>
            </a:r>
            <a:endParaRPr lang="en-US" altLang="zh-CN" sz="27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zh-CN" sz="2700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700" dirty="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zh-CN" sz="2700" dirty="0">
                <a:latin typeface="微软雅黑" panose="020B0503020204020204" charset="-122"/>
                <a:ea typeface="微软雅黑" panose="020B0503020204020204" charset="-122"/>
              </a:rPr>
              <a:t>根据地图和相关资料说出俄罗斯的</a:t>
            </a:r>
            <a:r>
              <a:rPr lang="zh-CN" altLang="zh-CN" sz="27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人口特点、主要城市和港口</a:t>
            </a:r>
            <a:r>
              <a:rPr lang="zh-CN" altLang="zh-CN" sz="2700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sz="27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库兹巴斯煤矿"/>
          <p:cNvPicPr>
            <a:picLocks noGrp="1" noChangeAspect="1"/>
          </p:cNvPicPr>
          <p:nvPr>
            <p:ph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76200" y="0"/>
            <a:ext cx="4876800" cy="3200400"/>
          </a:xfrm>
        </p:spPr>
      </p:pic>
      <p:pic>
        <p:nvPicPr>
          <p:cNvPr id="30723" name="Picture 3" descr="远眺乌拉尔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313" y="12700"/>
            <a:ext cx="3824287" cy="3263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4" name="Rectangle 4"/>
          <p:cNvSpPr/>
          <p:nvPr/>
        </p:nvSpPr>
        <p:spPr>
          <a:xfrm>
            <a:off x="6149975" y="3246438"/>
            <a:ext cx="201930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CC0099"/>
                </a:solidFill>
                <a:latin typeface="Times New Roman" panose="02020603050405020304" pitchFamily="18" charset="0"/>
                <a:ea typeface="新宋体" panose="02010609030101010101" charset="-122"/>
              </a:rPr>
              <a:t>乌拉尔工业区</a:t>
            </a:r>
          </a:p>
        </p:txBody>
      </p:sp>
      <p:pic>
        <p:nvPicPr>
          <p:cNvPr id="30725" name="Picture 5" descr="新西伯利亚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4950" y="3689350"/>
            <a:ext cx="4343400" cy="29638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6" name="Rectangle 6"/>
          <p:cNvSpPr/>
          <p:nvPr/>
        </p:nvSpPr>
        <p:spPr>
          <a:xfrm>
            <a:off x="685800" y="3228975"/>
            <a:ext cx="232537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库兹巴斯的煤矿</a:t>
            </a:r>
          </a:p>
        </p:txBody>
      </p:sp>
      <p:sp>
        <p:nvSpPr>
          <p:cNvPr id="30727" name="Text Box 7"/>
          <p:cNvSpPr txBox="1"/>
          <p:nvPr/>
        </p:nvSpPr>
        <p:spPr>
          <a:xfrm>
            <a:off x="6037898" y="4100830"/>
            <a:ext cx="551815" cy="2540000"/>
          </a:xfrm>
          <a:prstGeom prst="rect">
            <a:avLst/>
          </a:prstGeom>
          <a:noFill/>
          <a:ln w="3175">
            <a:noFill/>
          </a:ln>
        </p:spPr>
        <p:txBody>
          <a:bodyPr vert="eaVert" wrap="none">
            <a:spAutoFit/>
          </a:bodyPr>
          <a:lstStyle/>
          <a:p>
            <a:r>
              <a:rPr lang="zh-CN" altLang="en-US" sz="2400" b="1" dirty="0">
                <a:solidFill>
                  <a:srgbClr val="CC0099"/>
                </a:solidFill>
                <a:latin typeface="Times New Roman" panose="02020603050405020304" pitchFamily="18" charset="0"/>
                <a:ea typeface="新宋体" panose="02010609030101010101" charset="-122"/>
              </a:rPr>
              <a:t>新西伯利亚工业区</a:t>
            </a:r>
          </a:p>
        </p:txBody>
      </p:sp>
    </p:spTree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图片 2" descr="人教社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988" y="188913"/>
            <a:ext cx="682625" cy="5667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3794" name="Picture 8" descr="C:\Documents and Settings\Administrator\桌面\fh.png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3888" y="6021388"/>
            <a:ext cx="622300" cy="685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795" name="TextBox 6"/>
          <p:cNvSpPr txBox="1"/>
          <p:nvPr/>
        </p:nvSpPr>
        <p:spPr>
          <a:xfrm>
            <a:off x="-24765" y="3566160"/>
            <a:ext cx="8891270" cy="131029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俄罗斯工业布局类型属于</a:t>
            </a:r>
            <a:r>
              <a:rPr lang="zh-CN" altLang="en-US" sz="3200" b="1" u="sng" dirty="0">
                <a:latin typeface="楷体_GB2312" pitchFamily="49" charset="-122"/>
                <a:ea typeface="楷体_GB2312" pitchFamily="49" charset="-122"/>
              </a:rPr>
              <a:t>          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型，</a:t>
            </a:r>
          </a:p>
          <a:p>
            <a:pPr>
              <a:lnSpc>
                <a:spcPct val="130000"/>
              </a:lnSpc>
            </a:pP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原因</a:t>
            </a:r>
            <a:r>
              <a:rPr lang="zh-CN" altLang="en-US" sz="3200" b="1" u="sng" dirty="0">
                <a:latin typeface="楷体_GB2312" pitchFamily="49" charset="-122"/>
                <a:ea typeface="楷体_GB2312" pitchFamily="49" charset="-122"/>
              </a:rPr>
              <a:t>                                          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sp>
        <p:nvSpPr>
          <p:cNvPr id="33815" name="TextBox 8"/>
          <p:cNvSpPr txBox="1"/>
          <p:nvPr/>
        </p:nvSpPr>
        <p:spPr>
          <a:xfrm>
            <a:off x="6214745" y="2642870"/>
            <a:ext cx="1412240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临海</a:t>
            </a:r>
          </a:p>
        </p:txBody>
      </p:sp>
      <p:sp>
        <p:nvSpPr>
          <p:cNvPr id="2" name="Text Box 10"/>
          <p:cNvSpPr txBox="1"/>
          <p:nvPr/>
        </p:nvSpPr>
        <p:spPr>
          <a:xfrm>
            <a:off x="1656080" y="-62230"/>
            <a:ext cx="5380355" cy="64516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bg2"/>
            </a:outerShdw>
          </a:effectLst>
        </p:spPr>
        <p:txBody>
          <a:bodyPr wrap="square" anchor="t">
            <a:spAutoFit/>
          </a:bodyPr>
          <a:lstStyle/>
          <a:p>
            <a:r>
              <a:rPr lang="zh-CN" altLang="en-US" sz="3600" dirty="0">
                <a:solidFill>
                  <a:srgbClr val="26267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俄罗斯与日本工业对比</a:t>
            </a:r>
          </a:p>
        </p:txBody>
      </p:sp>
      <p:pic>
        <p:nvPicPr>
          <p:cNvPr id="33819" name="Picture 31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10200" y="382270"/>
            <a:ext cx="3318510" cy="332613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3820" name="Picture 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575" y="755650"/>
            <a:ext cx="4236085" cy="25800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8"/>
          <p:cNvSpPr txBox="1"/>
          <p:nvPr/>
        </p:nvSpPr>
        <p:spPr>
          <a:xfrm>
            <a:off x="4572000" y="3608073"/>
            <a:ext cx="999490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资源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59554" y="4191939"/>
            <a:ext cx="46742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矿产资源丰富，降低运费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1910" y="5015230"/>
            <a:ext cx="8757285" cy="13102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latin typeface="楷体_GB2312" pitchFamily="49" charset="-122"/>
                <a:ea typeface="楷体_GB2312" pitchFamily="49" charset="-122"/>
                <a:sym typeface="+mn-ea"/>
              </a:rPr>
              <a:t>日本工业布局类型属于</a:t>
            </a:r>
            <a:r>
              <a:rPr lang="zh-CN" altLang="en-US" sz="3200" b="1" u="sng" dirty="0">
                <a:latin typeface="楷体_GB2312" pitchFamily="49" charset="-122"/>
                <a:ea typeface="楷体_GB2312" pitchFamily="49" charset="-122"/>
                <a:sym typeface="+mn-ea"/>
              </a:rPr>
              <a:t>          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  <a:sym typeface="+mn-ea"/>
              </a:rPr>
              <a:t>型，</a:t>
            </a:r>
          </a:p>
          <a:p>
            <a:pPr>
              <a:lnSpc>
                <a:spcPct val="130000"/>
              </a:lnSpc>
            </a:pPr>
            <a:r>
              <a:rPr lang="zh-CN" altLang="en-US" sz="3200" b="1" dirty="0">
                <a:latin typeface="楷体_GB2312" pitchFamily="49" charset="-122"/>
                <a:ea typeface="楷体_GB2312" pitchFamily="49" charset="-122"/>
                <a:sym typeface="+mn-ea"/>
              </a:rPr>
              <a:t>原因</a:t>
            </a:r>
            <a:r>
              <a:rPr lang="zh-CN" altLang="en-US" sz="3200" b="1" u="sng" dirty="0">
                <a:latin typeface="楷体_GB2312" pitchFamily="49" charset="-122"/>
                <a:ea typeface="楷体_GB2312" pitchFamily="49" charset="-122"/>
                <a:sym typeface="+mn-ea"/>
              </a:rPr>
              <a:t>                                                   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  <a:sym typeface="+mn-ea"/>
              </a:rPr>
              <a:t>。</a:t>
            </a:r>
          </a:p>
        </p:txBody>
      </p:sp>
      <p:sp>
        <p:nvSpPr>
          <p:cNvPr id="6" name="TextBox 8"/>
          <p:cNvSpPr txBox="1"/>
          <p:nvPr/>
        </p:nvSpPr>
        <p:spPr>
          <a:xfrm>
            <a:off x="4314014" y="5046635"/>
            <a:ext cx="999490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临海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059554" y="5670377"/>
            <a:ext cx="58991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进口原料、燃料，出口工业产品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15" grpId="0"/>
      <p:bldP spid="3" grpId="0"/>
      <p:bldP spid="4" grpId="0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图片 29697" descr="俄罗斯耕地分布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94398" y="1318260"/>
            <a:ext cx="7169150" cy="4221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701" name="文本框 29700"/>
          <p:cNvSpPr txBox="1"/>
          <p:nvPr/>
        </p:nvSpPr>
        <p:spPr>
          <a:xfrm>
            <a:off x="1294130" y="2205355"/>
            <a:ext cx="6885940" cy="58356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主要分布在南部热量条件较好的地区</a:t>
            </a:r>
          </a:p>
        </p:txBody>
      </p:sp>
      <p:sp>
        <p:nvSpPr>
          <p:cNvPr id="29702" name="文本框 29701"/>
          <p:cNvSpPr txBox="1"/>
          <p:nvPr/>
        </p:nvSpPr>
        <p:spPr>
          <a:xfrm>
            <a:off x="22225" y="5614035"/>
            <a:ext cx="9100185" cy="1124585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7FC7E"/>
                </a:solidFill>
              </a14:hiddenFill>
            </a:ext>
          </a:extLst>
        </p:spPr>
        <p:txBody>
          <a:bodyPr wrap="square" anchor="t">
            <a:spAutoFit/>
          </a:bodyPr>
          <a:lstStyle/>
          <a:p>
            <a:pPr algn="l">
              <a:lnSpc>
                <a:spcPct val="80000"/>
              </a:lnSpc>
              <a:spcBef>
                <a:spcPct val="50000"/>
              </a:spcBef>
            </a:pPr>
            <a:r>
              <a:rPr lang="zh-CN" altLang="en-US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伏尔加河流域和顿河流域最集中</a:t>
            </a:r>
          </a:p>
          <a:p>
            <a:pPr algn="l">
              <a:lnSpc>
                <a:spcPct val="80000"/>
              </a:lnSpc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原因：热量较充足，地形平坦，水源充足</a:t>
            </a:r>
          </a:p>
        </p:txBody>
      </p:sp>
      <p:sp>
        <p:nvSpPr>
          <p:cNvPr id="29703" name="直接连接符 29702"/>
          <p:cNvSpPr/>
          <p:nvPr/>
        </p:nvSpPr>
        <p:spPr>
          <a:xfrm>
            <a:off x="2319020" y="4045903"/>
            <a:ext cx="900113" cy="1493837"/>
          </a:xfrm>
          <a:prstGeom prst="line">
            <a:avLst/>
          </a:prstGeom>
          <a:ln w="38100" cap="flat" cmpd="sng">
            <a:solidFill>
              <a:srgbClr val="3333FF"/>
            </a:solidFill>
            <a:prstDash val="sysDot"/>
            <a:round/>
            <a:headEnd type="triangle" w="med" len="med"/>
            <a:tailEnd type="none" w="med" len="med"/>
          </a:ln>
        </p:spPr>
      </p:sp>
      <p:sp>
        <p:nvSpPr>
          <p:cNvPr id="27653" name="文本框 25601"/>
          <p:cNvSpPr txBox="1"/>
          <p:nvPr/>
        </p:nvSpPr>
        <p:spPr>
          <a:xfrm>
            <a:off x="88900" y="38100"/>
            <a:ext cx="3566160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zh-CN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</a:t>
            </a:r>
            <a:r>
              <a:rPr lang="en-US" altLang="zh-CN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农业特征</a:t>
            </a:r>
          </a:p>
        </p:txBody>
      </p:sp>
      <p:sp>
        <p:nvSpPr>
          <p:cNvPr id="312326" name="文本框 312325"/>
          <p:cNvSpPr txBox="1"/>
          <p:nvPr/>
        </p:nvSpPr>
        <p:spPr>
          <a:xfrm>
            <a:off x="1640205" y="715645"/>
            <a:ext cx="638429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读图归纳俄罗斯耕地分布特征。</a:t>
            </a:r>
          </a:p>
        </p:txBody>
      </p:sp>
      <p:sp>
        <p:nvSpPr>
          <p:cNvPr id="312325" name="矩形 312324"/>
          <p:cNvSpPr/>
          <p:nvPr/>
        </p:nvSpPr>
        <p:spPr>
          <a:xfrm>
            <a:off x="197168" y="779145"/>
            <a:ext cx="93345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75000" lnSpcReduction="10000"/>
          </a:bodyPr>
          <a:lstStyle/>
          <a:p>
            <a:pPr algn="ctr"/>
            <a:r>
              <a:rPr lang="zh-CN" altLang="en-US" sz="3600" b="1">
                <a:ln w="19050" cap="flat" cmpd="sng">
                  <a:solidFill>
                    <a:srgbClr val="99CCFF"/>
                  </a:solidFill>
                  <a:prstDash val="solid"/>
                  <a:headEnd type="none" w="med" len="med"/>
                  <a:tailEnd type="none" w="med" len="med"/>
                </a:ln>
                <a:solidFill>
                  <a:srgbClr val="0066CC"/>
                </a:solidFill>
                <a:effectLst>
                  <a:outerShdw dist="35921" dir="2699999" algn="ctr" rotWithShape="0">
                    <a:srgbClr val="99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活动</a:t>
            </a:r>
          </a:p>
        </p:txBody>
      </p:sp>
      <p:sp>
        <p:nvSpPr>
          <p:cNvPr id="2" name="任意多边形 1"/>
          <p:cNvSpPr/>
          <p:nvPr/>
        </p:nvSpPr>
        <p:spPr>
          <a:xfrm>
            <a:off x="788035" y="2819400"/>
            <a:ext cx="2256790" cy="1670050"/>
          </a:xfrm>
          <a:custGeom>
            <a:avLst/>
            <a:gdLst>
              <a:gd name="connisteX0" fmla="*/ 826093 w 2256623"/>
              <a:gd name="connsiteY0" fmla="*/ 109855 h 1670006"/>
              <a:gd name="connisteX1" fmla="*/ 14563 w 2256623"/>
              <a:gd name="connsiteY1" fmla="*/ 1393825 h 1670006"/>
              <a:gd name="connisteX2" fmla="*/ 1462998 w 2256623"/>
              <a:gd name="connsiteY2" fmla="*/ 1645920 h 1670006"/>
              <a:gd name="connisteX3" fmla="*/ 2022433 w 2256623"/>
              <a:gd name="connsiteY3" fmla="*/ 1163320 h 1670006"/>
              <a:gd name="connisteX4" fmla="*/ 2241508 w 2256623"/>
              <a:gd name="connsiteY4" fmla="*/ 647065 h 1670006"/>
              <a:gd name="connisteX5" fmla="*/ 1725888 w 2256623"/>
              <a:gd name="connsiteY5" fmla="*/ 197485 h 1670006"/>
              <a:gd name="connisteX6" fmla="*/ 1297898 w 2256623"/>
              <a:gd name="connsiteY6" fmla="*/ 76835 h 1670006"/>
              <a:gd name="connisteX7" fmla="*/ 881338 w 2256623"/>
              <a:gd name="connsiteY7" fmla="*/ 0 h 16700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2256624" h="1670006">
                <a:moveTo>
                  <a:pt x="826094" y="109855"/>
                </a:moveTo>
                <a:cubicBezTo>
                  <a:pt x="634959" y="361315"/>
                  <a:pt x="-113071" y="1086485"/>
                  <a:pt x="14564" y="1393825"/>
                </a:cubicBezTo>
                <a:cubicBezTo>
                  <a:pt x="142199" y="1701165"/>
                  <a:pt x="1061679" y="1692275"/>
                  <a:pt x="1462999" y="1645920"/>
                </a:cubicBezTo>
                <a:cubicBezTo>
                  <a:pt x="1864319" y="1599565"/>
                  <a:pt x="1866859" y="1363345"/>
                  <a:pt x="2022434" y="1163320"/>
                </a:cubicBezTo>
                <a:cubicBezTo>
                  <a:pt x="2178009" y="963295"/>
                  <a:pt x="2300564" y="840105"/>
                  <a:pt x="2241509" y="647065"/>
                </a:cubicBezTo>
                <a:cubicBezTo>
                  <a:pt x="2182454" y="454025"/>
                  <a:pt x="1914484" y="311785"/>
                  <a:pt x="1725889" y="197485"/>
                </a:cubicBezTo>
                <a:cubicBezTo>
                  <a:pt x="1537294" y="83185"/>
                  <a:pt x="1466809" y="116205"/>
                  <a:pt x="1297899" y="76835"/>
                </a:cubicBezTo>
                <a:cubicBezTo>
                  <a:pt x="1128989" y="37465"/>
                  <a:pt x="956269" y="12700"/>
                  <a:pt x="881339" y="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9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9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97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01" grpId="0" bldLvl="0" animBg="1"/>
      <p:bldP spid="29702" grpId="0" bldLvl="0" animBg="1"/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图片 30721" descr="1316395326efonskwc"/>
          <p:cNvPicPr>
            <a:picLocks noChangeAspect="1"/>
          </p:cNvPicPr>
          <p:nvPr/>
        </p:nvPicPr>
        <p:blipFill>
          <a:blip r:embed="rId2"/>
          <a:srcRect t="15767"/>
          <a:stretch>
            <a:fillRect/>
          </a:stretch>
        </p:blipFill>
        <p:spPr>
          <a:xfrm>
            <a:off x="365125" y="1171575"/>
            <a:ext cx="4197350" cy="21812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8674" name="图片 30722" descr="1369025_193326652000_2"/>
          <p:cNvPicPr>
            <a:picLocks noChangeAspect="1"/>
          </p:cNvPicPr>
          <p:nvPr/>
        </p:nvPicPr>
        <p:blipFill>
          <a:blip r:embed="rId3"/>
          <a:srcRect l="5486" t="13576" b="12299"/>
          <a:stretch>
            <a:fillRect/>
          </a:stretch>
        </p:blipFill>
        <p:spPr>
          <a:xfrm>
            <a:off x="4627563" y="1165225"/>
            <a:ext cx="4202112" cy="21907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8675" name="图片 30723" descr="2339532_085511006_2"/>
          <p:cNvPicPr>
            <a:picLocks noChangeAspect="1"/>
          </p:cNvPicPr>
          <p:nvPr/>
        </p:nvPicPr>
        <p:blipFill>
          <a:blip r:embed="rId4"/>
          <a:srcRect t="1022"/>
          <a:stretch>
            <a:fillRect/>
          </a:stretch>
        </p:blipFill>
        <p:spPr>
          <a:xfrm>
            <a:off x="365125" y="3370263"/>
            <a:ext cx="4213225" cy="2857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8676" name="图片 30724" descr="f4ed9939ef53d81bbf48199773e039c7"/>
          <p:cNvPicPr>
            <a:picLocks noChangeAspect="1"/>
          </p:cNvPicPr>
          <p:nvPr/>
        </p:nvPicPr>
        <p:blipFill>
          <a:blip r:embed="rId5"/>
          <a:srcRect l="7547" t="4475" r="3830" b="5998"/>
          <a:stretch>
            <a:fillRect/>
          </a:stretch>
        </p:blipFill>
        <p:spPr>
          <a:xfrm>
            <a:off x="4616450" y="3389313"/>
            <a:ext cx="4219575" cy="28654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6" name="文本框 30725"/>
          <p:cNvSpPr txBox="1"/>
          <p:nvPr/>
        </p:nvSpPr>
        <p:spPr>
          <a:xfrm>
            <a:off x="112395" y="345440"/>
            <a:ext cx="872363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俄罗斯主要农产品：</a:t>
            </a:r>
            <a:r>
              <a:rPr lang="zh-CN" altLang="en-US" sz="3600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谷物、马铃薯、亚麻</a:t>
            </a:r>
          </a:p>
        </p:txBody>
      </p:sp>
      <p:sp>
        <p:nvSpPr>
          <p:cNvPr id="28678" name="矩形 30726"/>
          <p:cNvSpPr/>
          <p:nvPr/>
        </p:nvSpPr>
        <p:spPr>
          <a:xfrm>
            <a:off x="0" y="6453188"/>
            <a:ext cx="1258888" cy="404812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lstStyle/>
          <a:p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8679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38" y="5857875"/>
            <a:ext cx="1504950" cy="409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6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图片 31745" descr="图片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150"/>
            <a:ext cx="4787900" cy="34464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747" name="图片 31746" descr="2014099_191644273914_2"/>
          <p:cNvPicPr>
            <a:picLocks noChangeAspect="1"/>
          </p:cNvPicPr>
          <p:nvPr/>
        </p:nvPicPr>
        <p:blipFill>
          <a:blip r:embed="rId3"/>
          <a:srcRect b="5800"/>
          <a:stretch>
            <a:fillRect/>
          </a:stretch>
        </p:blipFill>
        <p:spPr>
          <a:xfrm>
            <a:off x="3851275" y="2930525"/>
            <a:ext cx="5292725" cy="33353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699" name="文本框 31747"/>
          <p:cNvSpPr txBox="1"/>
          <p:nvPr/>
        </p:nvSpPr>
        <p:spPr>
          <a:xfrm>
            <a:off x="0" y="3717925"/>
            <a:ext cx="1446213" cy="51752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甜菜</a:t>
            </a:r>
          </a:p>
        </p:txBody>
      </p:sp>
      <p:sp>
        <p:nvSpPr>
          <p:cNvPr id="31749" name="文本框 31748"/>
          <p:cNvSpPr txBox="1"/>
          <p:nvPr/>
        </p:nvSpPr>
        <p:spPr>
          <a:xfrm>
            <a:off x="7816850" y="2924175"/>
            <a:ext cx="1296988" cy="51752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向日葵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7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17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9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图片 32769" descr="3101644_080615972325_2"/>
          <p:cNvPicPr>
            <a:picLocks noChangeAspect="1"/>
          </p:cNvPicPr>
          <p:nvPr/>
        </p:nvPicPr>
        <p:blipFill>
          <a:blip r:embed="rId2"/>
          <a:srcRect l="4062" t="9352" r="6532" b="9911"/>
          <a:stretch>
            <a:fillRect/>
          </a:stretch>
        </p:blipFill>
        <p:spPr>
          <a:xfrm>
            <a:off x="84138" y="1364298"/>
            <a:ext cx="8821737" cy="5337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771" name="文本框 32770"/>
          <p:cNvSpPr txBox="1"/>
          <p:nvPr/>
        </p:nvSpPr>
        <p:spPr>
          <a:xfrm>
            <a:off x="6436043" y="5754053"/>
            <a:ext cx="2316162" cy="51752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俄罗斯畜牧场</a:t>
            </a:r>
          </a:p>
        </p:txBody>
      </p:sp>
      <p:sp>
        <p:nvSpPr>
          <p:cNvPr id="32772" name="文本框 32771"/>
          <p:cNvSpPr txBox="1"/>
          <p:nvPr/>
        </p:nvSpPr>
        <p:spPr>
          <a:xfrm>
            <a:off x="101600" y="-82232"/>
            <a:ext cx="8804275" cy="132207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anchor="t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4000" b="1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俄罗斯农牧业并重</a:t>
            </a:r>
            <a:r>
              <a:rPr lang="zh-CN" altLang="en-US" sz="40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，畜牧业以饲养牛、猪、羊为主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文本框 23554"/>
          <p:cNvSpPr txBox="1"/>
          <p:nvPr/>
        </p:nvSpPr>
        <p:spPr>
          <a:xfrm>
            <a:off x="38735" y="1074420"/>
            <a:ext cx="9066530" cy="43999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俄罗斯农业生产不稳定的原因（或俄罗斯农业发展的不利条件）？</a:t>
            </a:r>
          </a:p>
          <a:p>
            <a:pPr>
              <a:lnSpc>
                <a:spcPct val="125000"/>
              </a:lnSpc>
            </a:pPr>
            <a:r>
              <a:rPr lang="zh-CN" altLang="en-US" sz="4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①大部分地区纬度高，气温低，热量不足。</a:t>
            </a:r>
          </a:p>
          <a:p>
            <a:pPr>
              <a:lnSpc>
                <a:spcPct val="125000"/>
              </a:lnSpc>
            </a:pPr>
            <a:r>
              <a:rPr lang="zh-CN" altLang="en-US" sz="4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②常遭受冻害不利于作物生长。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337560" y="147320"/>
            <a:ext cx="242824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>
                <a:solidFill>
                  <a:srgbClr val="FF0000"/>
                </a:solidFill>
              </a:rPr>
              <a:t>深入探究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80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80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80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ext Box 3"/>
          <p:cNvSpPr txBox="1"/>
          <p:nvPr/>
        </p:nvSpPr>
        <p:spPr>
          <a:xfrm>
            <a:off x="48260" y="1128078"/>
            <a:ext cx="9046845" cy="341503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  <a:buChar char="•"/>
            </a:pP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俄罗斯的交通运输以</a:t>
            </a:r>
            <a:r>
              <a:rPr lang="zh-CN" altLang="en-US" sz="3600" b="1" u="sng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和</a:t>
            </a:r>
            <a:r>
              <a:rPr lang="zh-CN" altLang="en-US" sz="3600" b="1" u="sng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为主。</a:t>
            </a:r>
          </a:p>
          <a:p>
            <a:pPr>
              <a:lnSpc>
                <a:spcPct val="150000"/>
              </a:lnSpc>
              <a:buChar char="•"/>
            </a:pP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铁路以</a:t>
            </a:r>
            <a:r>
              <a:rPr lang="zh-CN" altLang="en-US" sz="3600" b="1" u="sng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  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为中心呈放射状分布。</a:t>
            </a:r>
          </a:p>
          <a:p>
            <a:pPr>
              <a:lnSpc>
                <a:spcPct val="150000"/>
              </a:lnSpc>
              <a:buChar char="•"/>
            </a:pPr>
            <a:r>
              <a:rPr lang="zh-CN" altLang="en-US" sz="3600" b="1" u="sng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   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大铁路横贯亚欧大陆，被称为</a:t>
            </a:r>
            <a:r>
              <a:rPr lang="zh-CN" altLang="en-US" sz="3600" b="1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亚欧大陆桥</a:t>
            </a:r>
            <a:r>
              <a:rPr lang="zh-CN" altLang="en-US" sz="2400" b="1"/>
              <a:t>（莫斯科</a:t>
            </a:r>
            <a:r>
              <a:rPr lang="en-US" altLang="zh-CN" sz="2400" b="1"/>
              <a:t>---</a:t>
            </a:r>
            <a:r>
              <a:rPr lang="zh-CN" altLang="en-US" sz="2400" b="1"/>
              <a:t>符拉迪沃斯托克（海参崴））。</a:t>
            </a:r>
          </a:p>
        </p:txBody>
      </p:sp>
      <p:sp>
        <p:nvSpPr>
          <p:cNvPr id="31748" name="Text Box 4"/>
          <p:cNvSpPr txBox="1"/>
          <p:nvPr/>
        </p:nvSpPr>
        <p:spPr>
          <a:xfrm>
            <a:off x="4573270" y="1296353"/>
            <a:ext cx="110109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铁路</a:t>
            </a:r>
          </a:p>
        </p:txBody>
      </p:sp>
      <p:sp>
        <p:nvSpPr>
          <p:cNvPr id="31749" name="Text Box 5"/>
          <p:cNvSpPr txBox="1"/>
          <p:nvPr/>
        </p:nvSpPr>
        <p:spPr>
          <a:xfrm>
            <a:off x="6595745" y="1195388"/>
            <a:ext cx="110109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公路</a:t>
            </a:r>
          </a:p>
        </p:txBody>
      </p:sp>
      <p:sp>
        <p:nvSpPr>
          <p:cNvPr id="31750" name="Text Box 6"/>
          <p:cNvSpPr txBox="1"/>
          <p:nvPr/>
        </p:nvSpPr>
        <p:spPr>
          <a:xfrm>
            <a:off x="1865630" y="2091690"/>
            <a:ext cx="170688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莫斯科</a:t>
            </a:r>
          </a:p>
        </p:txBody>
      </p:sp>
      <p:sp>
        <p:nvSpPr>
          <p:cNvPr id="31751" name="Text Box 7"/>
          <p:cNvSpPr txBox="1"/>
          <p:nvPr/>
        </p:nvSpPr>
        <p:spPr>
          <a:xfrm>
            <a:off x="544195" y="2869883"/>
            <a:ext cx="201168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西伯利亚</a:t>
            </a:r>
          </a:p>
        </p:txBody>
      </p:sp>
      <p:sp>
        <p:nvSpPr>
          <p:cNvPr id="2" name="文本框 25601"/>
          <p:cNvSpPr txBox="1"/>
          <p:nvPr/>
        </p:nvSpPr>
        <p:spPr>
          <a:xfrm>
            <a:off x="76200" y="196215"/>
            <a:ext cx="395478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（三）交通特征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31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31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31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31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8" grpId="0" bldLvl="0"/>
      <p:bldP spid="31749" grpId="0" bldLvl="0"/>
      <p:bldP spid="31750" grpId="0" bldLvl="0"/>
      <p:bldP spid="31751" grpId="0" bldLvl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图片 2" descr="人教社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988" y="188913"/>
            <a:ext cx="682625" cy="5667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4819" name="Picture 8" descr="C:\Documents and Settings\Administrator\桌面\fh.png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3888" y="5949950"/>
            <a:ext cx="622300" cy="685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4820" name="Text Box 10"/>
          <p:cNvSpPr txBox="1"/>
          <p:nvPr/>
        </p:nvSpPr>
        <p:spPr>
          <a:xfrm>
            <a:off x="431483" y="189230"/>
            <a:ext cx="4248150" cy="64135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bg2"/>
            </a:outerShdw>
          </a:effectLst>
        </p:spPr>
        <p:txBody>
          <a:bodyPr anchor="t">
            <a:spAutoFit/>
          </a:bodyPr>
          <a:lstStyle/>
          <a:p>
            <a:r>
              <a:rPr lang="zh-CN" altLang="en-US" sz="3600" dirty="0">
                <a:solidFill>
                  <a:srgbClr val="26267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亚欧大陆桥</a:t>
            </a:r>
          </a:p>
        </p:txBody>
      </p:sp>
      <p:grpSp>
        <p:nvGrpSpPr>
          <p:cNvPr id="34821" name="Group 17"/>
          <p:cNvGrpSpPr/>
          <p:nvPr/>
        </p:nvGrpSpPr>
        <p:grpSpPr>
          <a:xfrm>
            <a:off x="323850" y="3116263"/>
            <a:ext cx="4464050" cy="3192462"/>
            <a:chOff x="0" y="0"/>
            <a:chExt cx="2812" cy="2011"/>
          </a:xfrm>
        </p:grpSpPr>
        <p:pic>
          <p:nvPicPr>
            <p:cNvPr id="34822" name="Picture 16" descr="8"/>
            <p:cNvPicPr>
              <a:picLocks noChangeAspect="1"/>
            </p:cNvPicPr>
            <p:nvPr/>
          </p:nvPicPr>
          <p:blipFill>
            <a:blip r:embed="rId5"/>
            <a:srcRect l="1526" t="2341" r="1526" b="5344"/>
            <a:stretch>
              <a:fillRect/>
            </a:stretch>
          </p:blipFill>
          <p:spPr>
            <a:xfrm>
              <a:off x="0" y="0"/>
              <a:ext cx="2812" cy="178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4823" name="Text Box 9"/>
            <p:cNvSpPr txBox="1"/>
            <p:nvPr/>
          </p:nvSpPr>
          <p:spPr>
            <a:xfrm>
              <a:off x="635" y="1761"/>
              <a:ext cx="1452" cy="25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 dirty="0">
                  <a:latin typeface="Times New Roman" panose="02020603050405020304" pitchFamily="18" charset="0"/>
                  <a:ea typeface="楷体_GB2312" pitchFamily="49" charset="-122"/>
                </a:rPr>
                <a:t>西伯利亚大铁路</a:t>
              </a:r>
            </a:p>
          </p:txBody>
        </p:sp>
      </p:grpSp>
      <p:grpSp>
        <p:nvGrpSpPr>
          <p:cNvPr id="34824" name="Group 19"/>
          <p:cNvGrpSpPr/>
          <p:nvPr/>
        </p:nvGrpSpPr>
        <p:grpSpPr>
          <a:xfrm>
            <a:off x="5003800" y="3101975"/>
            <a:ext cx="3816350" cy="3206750"/>
            <a:chOff x="0" y="0"/>
            <a:chExt cx="2404" cy="2020"/>
          </a:xfrm>
        </p:grpSpPr>
        <p:pic>
          <p:nvPicPr>
            <p:cNvPr id="34825" name="Picture 18" descr="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0"/>
              <a:ext cx="2404" cy="180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4826" name="Text Box 11"/>
            <p:cNvSpPr txBox="1"/>
            <p:nvPr/>
          </p:nvSpPr>
          <p:spPr>
            <a:xfrm>
              <a:off x="544" y="1770"/>
              <a:ext cx="1497" cy="25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 dirty="0">
                  <a:latin typeface="Times New Roman" panose="02020603050405020304" pitchFamily="18" charset="0"/>
                  <a:ea typeface="楷体_GB2312" pitchFamily="49" charset="-122"/>
                </a:rPr>
                <a:t>符拉迪沃斯托克</a:t>
              </a:r>
            </a:p>
          </p:txBody>
        </p:sp>
      </p:grpSp>
      <p:grpSp>
        <p:nvGrpSpPr>
          <p:cNvPr id="34827" name="Group 15"/>
          <p:cNvGrpSpPr/>
          <p:nvPr/>
        </p:nvGrpSpPr>
        <p:grpSpPr>
          <a:xfrm>
            <a:off x="10795" y="755650"/>
            <a:ext cx="9122410" cy="2202738"/>
            <a:chOff x="0" y="0"/>
            <a:chExt cx="5035" cy="1237"/>
          </a:xfrm>
        </p:grpSpPr>
        <p:pic>
          <p:nvPicPr>
            <p:cNvPr id="34828" name="Picture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0"/>
              <a:ext cx="5035" cy="1237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4829" name="Text Box 14"/>
            <p:cNvSpPr txBox="1"/>
            <p:nvPr/>
          </p:nvSpPr>
          <p:spPr>
            <a:xfrm>
              <a:off x="205" y="137"/>
              <a:ext cx="4808" cy="96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>
                <a:lnSpc>
                  <a:spcPct val="110000"/>
                </a:lnSpc>
                <a:spcBef>
                  <a:spcPct val="50000"/>
                </a:spcBef>
              </a:pPr>
              <a:r>
                <a:rPr lang="zh-CN" altLang="en-US" sz="32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楷体_GB2312" pitchFamily="49" charset="-122"/>
                </a:rPr>
                <a:t>西伯利亚大铁路是世界上最长的铁路，</a:t>
              </a:r>
              <a:r>
                <a:rPr lang="zh-CN" altLang="en-US" sz="3200" b="1" dirty="0">
                  <a:latin typeface="Times New Roman" panose="02020603050405020304" pitchFamily="18" charset="0"/>
                  <a:ea typeface="楷体_GB2312" pitchFamily="49" charset="-122"/>
                </a:rPr>
                <a:t>由首都</a:t>
              </a:r>
              <a:r>
                <a:rPr lang="zh-CN" altLang="en-US" sz="32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楷体_GB2312" pitchFamily="49" charset="-122"/>
                </a:rPr>
                <a:t>莫斯科</a:t>
              </a:r>
              <a:r>
                <a:rPr lang="zh-CN" altLang="en-US" sz="3200" b="1" dirty="0">
                  <a:latin typeface="Times New Roman" panose="02020603050405020304" pitchFamily="18" charset="0"/>
                  <a:ea typeface="楷体_GB2312" pitchFamily="49" charset="-122"/>
                </a:rPr>
                <a:t>途经西伯利亚到太平洋沿岸的</a:t>
              </a:r>
              <a:r>
                <a:rPr lang="zh-CN" altLang="en-US" sz="32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楷体_GB2312" pitchFamily="49" charset="-122"/>
                </a:rPr>
                <a:t>符拉迪沃斯托克</a:t>
              </a:r>
              <a:r>
                <a:rPr lang="zh-CN" altLang="en-US" sz="3200" b="1" dirty="0">
                  <a:latin typeface="Times New Roman" panose="02020603050405020304" pitchFamily="18" charset="0"/>
                  <a:ea typeface="楷体_GB2312" pitchFamily="49" charset="-122"/>
                </a:rPr>
                <a:t>，全长</a:t>
              </a:r>
              <a:r>
                <a:rPr lang="en-US" altLang="zh-CN" sz="3200" b="1" dirty="0">
                  <a:latin typeface="Times New Roman" panose="02020603050405020304" pitchFamily="18" charset="0"/>
                  <a:ea typeface="楷体_GB2312" pitchFamily="49" charset="-122"/>
                </a:rPr>
                <a:t>9 288</a:t>
              </a:r>
              <a:r>
                <a:rPr lang="zh-CN" altLang="en-US" sz="3200" b="1" dirty="0">
                  <a:latin typeface="Times New Roman" panose="02020603050405020304" pitchFamily="18" charset="0"/>
                  <a:ea typeface="楷体_GB2312" pitchFamily="49" charset="-122"/>
                </a:rPr>
                <a:t>千米。</a:t>
              </a:r>
            </a:p>
          </p:txBody>
        </p:sp>
      </p:grpSp>
    </p:spTree>
  </p:cSld>
  <p:clrMapOvr>
    <a:masterClrMapping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矩形 33794"/>
          <p:cNvSpPr/>
          <p:nvPr/>
        </p:nvSpPr>
        <p:spPr>
          <a:xfrm>
            <a:off x="151765" y="643890"/>
            <a:ext cx="2933700" cy="422592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lIns="18000" rIns="18000" anchor="t">
            <a:spAutoFit/>
          </a:bodyPr>
          <a:lstStyle/>
          <a:p>
            <a:pPr indent="266700">
              <a:lnSpc>
                <a:spcPct val="105000"/>
              </a:lnSpc>
            </a:pPr>
            <a:r>
              <a:rPr lang="en-US" altLang="zh-CN" sz="3200" b="1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P85</a:t>
            </a:r>
            <a:r>
              <a:rPr lang="zh-CN" altLang="en-US" sz="32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找出</a:t>
            </a: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圣彼得堡、摩尔曼斯克、符拉迪沃斯托克</a:t>
            </a:r>
            <a:r>
              <a:rPr lang="zh-CN" altLang="en-US" sz="32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等港口城市。想一想，俄罗斯北部有漫长的海岸线，为什么港口却相当少？</a:t>
            </a:r>
          </a:p>
        </p:txBody>
      </p:sp>
      <p:pic>
        <p:nvPicPr>
          <p:cNvPr id="33796" name="图片 33795" descr="俄罗斯交通示意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5148" y="1141413"/>
            <a:ext cx="5907087" cy="35036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798" name="矩形 33797"/>
          <p:cNvSpPr/>
          <p:nvPr/>
        </p:nvSpPr>
        <p:spPr>
          <a:xfrm>
            <a:off x="151448" y="5098415"/>
            <a:ext cx="8840787" cy="14452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40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lang="zh-CN" altLang="en-US" sz="40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由于气候寒冷，结冰期长，沿岸人口稀疏，经济落后，对外联系少。</a:t>
            </a:r>
            <a:r>
              <a:rPr lang="zh-CN" altLang="en-US" sz="40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312325" name="矩形 312324"/>
          <p:cNvSpPr/>
          <p:nvPr/>
        </p:nvSpPr>
        <p:spPr>
          <a:xfrm>
            <a:off x="151448" y="186690"/>
            <a:ext cx="93345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活动</a:t>
            </a:r>
            <a:r>
              <a:rPr lang="en-US" altLang="zh-CN" sz="2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7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 bldLvl="0" animBg="1"/>
      <p:bldP spid="33798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5" name="矩形 271364"/>
          <p:cNvSpPr/>
          <p:nvPr/>
        </p:nvSpPr>
        <p:spPr>
          <a:xfrm>
            <a:off x="0" y="692150"/>
            <a:ext cx="9144000" cy="6165850"/>
          </a:xfrm>
          <a:prstGeom prst="rect">
            <a:avLst/>
          </a:prstGeom>
          <a:blipFill rotWithShape="1">
            <a:blip r:embed="rId2">
              <a:alphaModFix amt="30000"/>
            </a:blip>
            <a:stretch>
              <a:fillRect/>
            </a:stretch>
          </a:blip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1364" name="矩形 271363"/>
          <p:cNvSpPr/>
          <p:nvPr/>
        </p:nvSpPr>
        <p:spPr>
          <a:xfrm>
            <a:off x="635" y="836930"/>
            <a:ext cx="9143365" cy="5184775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txBody>
          <a:bodyPr wrap="square" anchor="ctr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zh-CN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苏联解体后俄经济持续下滑，</a:t>
            </a:r>
            <a:r>
              <a:rPr lang="en-US" altLang="zh-CN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2000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年以来，俄经济快速回升，连续</a:t>
            </a:r>
            <a:r>
              <a:rPr lang="en-US" altLang="zh-CN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8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年保持增长（年均增幅约</a:t>
            </a:r>
            <a:r>
              <a:rPr lang="en-US" altLang="zh-CN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6.7%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），</a:t>
            </a:r>
            <a:r>
              <a:rPr lang="en-US" altLang="zh-CN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2006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年俄</a:t>
            </a:r>
            <a:r>
              <a:rPr lang="en-US" altLang="zh-CN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GDP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增长突破万亿美元大关。经济总量首次超过苏联解体前水平，位列世界第十，人均</a:t>
            </a:r>
            <a:r>
              <a:rPr lang="en-US" altLang="zh-CN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GDP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达</a:t>
            </a:r>
            <a:r>
              <a:rPr lang="en-US" altLang="zh-CN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7010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美元。外贸出口大幅增长，投资环境有所改善，居民收入明显提高。近年来粮食产量逐年增加，开始对外出口。 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91994" y="24346"/>
            <a:ext cx="4234703" cy="920843"/>
            <a:chOff x="26893" y="13446"/>
            <a:chExt cx="4234703" cy="920843"/>
          </a:xfrm>
        </p:grpSpPr>
        <p:sp>
          <p:nvSpPr>
            <p:cNvPr id="3" name="文本框 2"/>
            <p:cNvSpPr txBox="1"/>
            <p:nvPr/>
          </p:nvSpPr>
          <p:spPr>
            <a:xfrm>
              <a:off x="911712" y="151288"/>
              <a:ext cx="3349884" cy="6451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发展中的经济</a:t>
              </a: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1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1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1364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80" name="矩形 306179"/>
          <p:cNvSpPr/>
          <p:nvPr/>
        </p:nvSpPr>
        <p:spPr>
          <a:xfrm>
            <a:off x="122555" y="60325"/>
            <a:ext cx="8658860" cy="1414041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        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俄罗斯油气管道的分布有何特点？形成这一特点的主要原因是什么？</a:t>
            </a:r>
          </a:p>
        </p:txBody>
      </p:sp>
      <p:pic>
        <p:nvPicPr>
          <p:cNvPr id="306181" name="图片 306180" descr="俄罗斯交通示意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50" y="1536700"/>
            <a:ext cx="5801995" cy="34417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6182" name="矩形 306181"/>
          <p:cNvSpPr/>
          <p:nvPr/>
        </p:nvSpPr>
        <p:spPr>
          <a:xfrm>
            <a:off x="122238" y="180975"/>
            <a:ext cx="93345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75000" lnSpcReduction="10000"/>
          </a:bodyPr>
          <a:lstStyle/>
          <a:p>
            <a:pPr algn="ctr"/>
            <a:r>
              <a:rPr lang="zh-CN" altLang="en-US" sz="3600" b="1">
                <a:ln w="19050" cap="flat" cmpd="sng">
                  <a:solidFill>
                    <a:srgbClr val="99CCFF"/>
                  </a:solidFill>
                  <a:prstDash val="solid"/>
                  <a:headEnd type="none" w="med" len="med"/>
                  <a:tailEnd type="none" w="med" len="med"/>
                </a:ln>
                <a:solidFill>
                  <a:srgbClr val="0066CC"/>
                </a:solidFill>
                <a:effectLst>
                  <a:outerShdw dist="35921" dir="2699999" algn="ctr" rotWithShape="0">
                    <a:srgbClr val="99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活动</a:t>
            </a:r>
            <a:r>
              <a:rPr lang="en-US" altLang="zh-CN" sz="3600" b="1">
                <a:ln w="19050" cap="flat" cmpd="sng">
                  <a:solidFill>
                    <a:srgbClr val="99CCFF"/>
                  </a:solidFill>
                  <a:prstDash val="solid"/>
                  <a:headEnd type="none" w="med" len="med"/>
                  <a:tailEnd type="none" w="med" len="med"/>
                </a:ln>
                <a:solidFill>
                  <a:srgbClr val="0066CC"/>
                </a:solidFill>
                <a:effectLst>
                  <a:outerShdw dist="35921" dir="2699999" algn="ctr" rotWithShape="0">
                    <a:srgbClr val="99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06183" name="矩形 306182"/>
          <p:cNvSpPr/>
          <p:nvPr/>
        </p:nvSpPr>
        <p:spPr>
          <a:xfrm>
            <a:off x="-3175" y="4978400"/>
            <a:ext cx="9149715" cy="1714500"/>
          </a:xfrm>
          <a:prstGeom prst="rect">
            <a:avLst/>
          </a:prstGeom>
          <a:solidFill>
            <a:srgbClr val="F7FC7E"/>
          </a:solidFill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特点：以秋明油田为中心，呈放射状通向边境和港口城市，管线经过各工业区附近。</a:t>
            </a:r>
          </a:p>
          <a:p>
            <a:pPr>
              <a:lnSpc>
                <a:spcPct val="11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原因：便于油气输出和输往消费市场。  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6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6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183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矩形 35841"/>
          <p:cNvSpPr/>
          <p:nvPr/>
        </p:nvSpPr>
        <p:spPr>
          <a:xfrm>
            <a:off x="-9525" y="662940"/>
            <a:ext cx="2626995" cy="37719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>
              <a:lnSpc>
                <a:spcPct val="95000"/>
              </a:lnSpc>
            </a:pPr>
            <a:r>
              <a:rPr lang="zh-CN" altLang="en-US" sz="36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归纳俄罗斯铁路干线的</a:t>
            </a:r>
            <a:r>
              <a:rPr lang="zh-CN" altLang="en-US" sz="3600" b="1" u="sng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分布特点</a:t>
            </a:r>
            <a:r>
              <a:rPr lang="zh-CN" altLang="en-US" sz="36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，举例说明铁路与城市在空间分布上有什么</a:t>
            </a:r>
            <a:r>
              <a:rPr lang="zh-CN" altLang="en-US" sz="3600" b="1" u="sng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关系</a:t>
            </a:r>
            <a:r>
              <a:rPr lang="zh-CN" altLang="en-US" sz="36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。 </a:t>
            </a:r>
          </a:p>
        </p:txBody>
      </p:sp>
      <p:pic>
        <p:nvPicPr>
          <p:cNvPr id="32770" name="图片 35842" descr="俄罗斯交通示意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23" y="437833"/>
            <a:ext cx="6227762" cy="36941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845" name="矩形 35844"/>
          <p:cNvSpPr/>
          <p:nvPr/>
        </p:nvSpPr>
        <p:spPr>
          <a:xfrm>
            <a:off x="91440" y="4434523"/>
            <a:ext cx="8970010" cy="230695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特点：欧洲密集，以莫斯科为中心呈放射状；亚洲稀疏，呈东西方向分布在南部地区。</a:t>
            </a:r>
          </a:p>
          <a:p>
            <a:pPr>
              <a:lnSpc>
                <a:spcPct val="1000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关系：俄罗斯主要城市大多沿铁路线分布，许多铁路交通枢纽形成重要城市。</a:t>
            </a:r>
          </a:p>
        </p:txBody>
      </p:sp>
      <p:sp>
        <p:nvSpPr>
          <p:cNvPr id="312325" name="矩形 312324"/>
          <p:cNvSpPr/>
          <p:nvPr/>
        </p:nvSpPr>
        <p:spPr>
          <a:xfrm>
            <a:off x="91440" y="12065"/>
            <a:ext cx="1091565" cy="5492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87500" lnSpcReduction="10000"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活动</a:t>
            </a:r>
            <a:r>
              <a:rPr lang="en-US" altLang="zh-CN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6" name="椭圆 5"/>
          <p:cNvSpPr/>
          <p:nvPr/>
        </p:nvSpPr>
        <p:spPr>
          <a:xfrm>
            <a:off x="3158253" y="1517221"/>
            <a:ext cx="1535344" cy="1319324"/>
          </a:xfrm>
          <a:prstGeom prst="ellipse">
            <a:avLst/>
          </a:prstGeom>
          <a:noFill/>
          <a:ln w="28575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>
              <a:solidFill>
                <a:schemeClr val="tx1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 rot="260541">
            <a:off x="4823646" y="2913597"/>
            <a:ext cx="3124046" cy="1030835"/>
          </a:xfrm>
          <a:prstGeom prst="ellipse">
            <a:avLst/>
          </a:prstGeom>
          <a:solidFill>
            <a:schemeClr val="bg1">
              <a:alpha val="0"/>
            </a:schemeClr>
          </a:solidFill>
          <a:ln w="28575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8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8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5" grpId="0" bldLvl="0" animBg="1"/>
      <p:bldP spid="6" grpId="0" bldLvl="0" animBg="1"/>
      <p:bldP spid="18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6" name="Picture 2" descr="俄罗斯的气候类型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2239963"/>
            <a:ext cx="4800600" cy="30083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7587" name="Picture 3" descr="俄罗斯矿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47900"/>
            <a:ext cx="4419600" cy="3009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28" name="Oval 4"/>
          <p:cNvSpPr/>
          <p:nvPr/>
        </p:nvSpPr>
        <p:spPr>
          <a:xfrm>
            <a:off x="1752600" y="4038600"/>
            <a:ext cx="2133600" cy="457200"/>
          </a:xfrm>
          <a:prstGeom prst="ellipse">
            <a:avLst/>
          </a:prstGeom>
          <a:noFill/>
          <a:ln w="7620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dirty="0">
              <a:latin typeface="Times New Roman" panose="02020603050405020304" pitchFamily="18" charset="0"/>
              <a:ea typeface="幼圆" pitchFamily="49" charset="-122"/>
            </a:endParaRPr>
          </a:p>
        </p:txBody>
      </p:sp>
      <p:sp>
        <p:nvSpPr>
          <p:cNvPr id="26629" name="AutoShape 5"/>
          <p:cNvSpPr/>
          <p:nvPr/>
        </p:nvSpPr>
        <p:spPr>
          <a:xfrm>
            <a:off x="1295400" y="5715000"/>
            <a:ext cx="4114800" cy="838200"/>
          </a:xfrm>
          <a:prstGeom prst="wedgeRoundRectCallout">
            <a:avLst>
              <a:gd name="adj1" fmla="val -11190"/>
              <a:gd name="adj2" fmla="val -208713"/>
              <a:gd name="adj3" fmla="val 16667"/>
            </a:avLst>
          </a:prstGeom>
          <a:noFill/>
          <a:ln w="76200" cap="flat" cmpd="sng">
            <a:solidFill>
              <a:srgbClr val="80008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lstStyle/>
          <a:p>
            <a:pPr algn="ctr"/>
            <a:r>
              <a:rPr lang="zh-CN" altLang="en-US" sz="3600" b="1" dirty="0">
                <a:solidFill>
                  <a:srgbClr val="006600"/>
                </a:solidFill>
                <a:latin typeface="微软雅黑" panose="020B0503020204020204" charset="-122"/>
                <a:ea typeface="微软雅黑" panose="020B0503020204020204" charset="-122"/>
              </a:rPr>
              <a:t>丰富的矿产资源</a:t>
            </a:r>
          </a:p>
        </p:txBody>
      </p:sp>
      <p:sp>
        <p:nvSpPr>
          <p:cNvPr id="26630" name="Oval 6"/>
          <p:cNvSpPr/>
          <p:nvPr/>
        </p:nvSpPr>
        <p:spPr>
          <a:xfrm>
            <a:off x="5867400" y="2743200"/>
            <a:ext cx="2133600" cy="457200"/>
          </a:xfrm>
          <a:prstGeom prst="ellipse">
            <a:avLst/>
          </a:prstGeom>
          <a:noFill/>
          <a:ln w="7620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dirty="0">
              <a:latin typeface="Times New Roman" panose="02020603050405020304" pitchFamily="18" charset="0"/>
              <a:ea typeface="幼圆" pitchFamily="49" charset="-122"/>
            </a:endParaRPr>
          </a:p>
        </p:txBody>
      </p:sp>
      <p:sp>
        <p:nvSpPr>
          <p:cNvPr id="26631" name="AutoShape 7"/>
          <p:cNvSpPr/>
          <p:nvPr/>
        </p:nvSpPr>
        <p:spPr>
          <a:xfrm>
            <a:off x="4572000" y="609600"/>
            <a:ext cx="4267200" cy="1143000"/>
          </a:xfrm>
          <a:prstGeom prst="wedgeRoundRectCallout">
            <a:avLst>
              <a:gd name="adj1" fmla="val 2417"/>
              <a:gd name="adj2" fmla="val 146806"/>
              <a:gd name="adj3" fmla="val 16667"/>
            </a:avLst>
          </a:prstGeom>
          <a:noFill/>
          <a:ln w="76200" cap="flat" cmpd="sng">
            <a:solidFill>
              <a:srgbClr val="80008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lstStyle/>
          <a:p>
            <a:pPr algn="ctr"/>
            <a:r>
              <a:rPr lang="zh-CN" altLang="en-US" sz="3600" b="1" dirty="0">
                <a:solidFill>
                  <a:srgbClr val="006600"/>
                </a:solidFill>
                <a:latin typeface="微软雅黑" panose="020B0503020204020204" charset="-122"/>
                <a:ea typeface="微软雅黑" panose="020B0503020204020204" charset="-122"/>
              </a:rPr>
              <a:t>纬度高，冻土层深</a:t>
            </a:r>
          </a:p>
        </p:txBody>
      </p:sp>
      <p:sp>
        <p:nvSpPr>
          <p:cNvPr id="67592" name="Text Box 8"/>
          <p:cNvSpPr txBox="1"/>
          <p:nvPr/>
        </p:nvSpPr>
        <p:spPr>
          <a:xfrm>
            <a:off x="144463" y="457200"/>
            <a:ext cx="4140200" cy="11988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FF0066"/>
                </a:solidFill>
                <a:latin typeface="华文琥珀" charset="-122"/>
                <a:ea typeface="华文琥珀" charset="-122"/>
              </a:rPr>
              <a:t>为什么西伯利亚的铁路修在南部？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6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6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6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6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6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8" grpId="0" bldLvl="0" animBg="1"/>
      <p:bldP spid="26629" grpId="0" bldLvl="0" animBg="1"/>
      <p:bldP spid="26630" grpId="0" bldLvl="0" animBg="1"/>
      <p:bldP spid="26631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矩形 36867"/>
          <p:cNvSpPr>
            <a:spLocks noTextEdit="1"/>
          </p:cNvSpPr>
          <p:nvPr/>
        </p:nvSpPr>
        <p:spPr>
          <a:xfrm>
            <a:off x="180658" y="2223"/>
            <a:ext cx="93345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Autofit/>
          </a:bodyPr>
          <a:lstStyle/>
          <a:p>
            <a:pPr algn="ctr"/>
            <a:r>
              <a:rPr lang="zh-CN" altLang="en-US" sz="4000" b="1">
                <a:ln w="12700" cap="flat" cmpd="sng">
                  <a:solidFill>
                    <a:srgbClr val="3333CC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B2B2B2">
                    <a:alpha val="50195"/>
                  </a:srgbClr>
                </a:solidFill>
                <a:effectLst>
                  <a:outerShdw dist="45791" dir="2021404" algn="ctr" rotWithShape="0">
                    <a:srgbClr val="9999FF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讨论 </a:t>
            </a:r>
          </a:p>
        </p:txBody>
      </p:sp>
      <p:pic>
        <p:nvPicPr>
          <p:cNvPr id="32770" name="图片 35842" descr="俄罗斯交通示意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195" y="381000"/>
            <a:ext cx="6226810" cy="3693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92075" y="4406900"/>
            <a:ext cx="8970645" cy="21837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85000"/>
              </a:lnSpc>
            </a:pPr>
            <a:r>
              <a:rPr lang="zh-CN" altLang="en-US" sz="40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（</a:t>
            </a:r>
            <a:r>
              <a:rPr lang="en-US" altLang="zh-CN" sz="40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1</a:t>
            </a:r>
            <a:r>
              <a:rPr lang="zh-CN" altLang="en-US" sz="40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）为什么西伯利亚的</a:t>
            </a:r>
            <a:r>
              <a:rPr lang="zh-CN" altLang="en-US" sz="40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  <a:hlinkClick r:id="" action="ppaction://hlinkshowjump?jump=nextslide"/>
              </a:rPr>
              <a:t>铁路</a:t>
            </a:r>
            <a:r>
              <a:rPr lang="zh-CN" altLang="en-US" sz="40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修在南部？</a:t>
            </a:r>
            <a:endParaRPr lang="zh-CN" altLang="en-US" sz="4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85000"/>
              </a:lnSpc>
            </a:pPr>
            <a:r>
              <a:rPr lang="zh-CN" altLang="en-US" sz="40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    </a:t>
            </a:r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南部气温较高，人口、城市和工业区相对集中，矿产资源丰富；北部多冻土和沼泽。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114425" y="-635"/>
            <a:ext cx="2494280" cy="521970"/>
          </a:xfrm>
          <a:prstGeom prst="rect">
            <a:avLst/>
          </a:prstGeom>
          <a:solidFill>
            <a:srgbClr val="F7FC7E"/>
          </a:solidFill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笔记整理在</a:t>
            </a:r>
            <a:r>
              <a:rPr lang="en-US" altLang="zh-CN" sz="28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P83</a:t>
            </a:r>
          </a:p>
        </p:txBody>
      </p:sp>
      <p:sp>
        <p:nvSpPr>
          <p:cNvPr id="18" name="椭圆 17"/>
          <p:cNvSpPr/>
          <p:nvPr/>
        </p:nvSpPr>
        <p:spPr>
          <a:xfrm rot="260541">
            <a:off x="4823646" y="2913597"/>
            <a:ext cx="3124046" cy="1030835"/>
          </a:xfrm>
          <a:prstGeom prst="ellipse">
            <a:avLst/>
          </a:prstGeom>
          <a:solidFill>
            <a:schemeClr val="bg1">
              <a:alpha val="0"/>
            </a:schemeClr>
          </a:solidFill>
          <a:ln w="28575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2" dur="8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3" dur="8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8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文本框 36866"/>
          <p:cNvSpPr txBox="1"/>
          <p:nvPr/>
        </p:nvSpPr>
        <p:spPr>
          <a:xfrm>
            <a:off x="31115" y="4310380"/>
            <a:ext cx="9265285" cy="21945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95000"/>
              </a:lnSpc>
            </a:pP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（</a:t>
            </a: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）摩尔曼斯克在北极圈以内，但该港口终年不冻，这是为什么？</a:t>
            </a:r>
          </a:p>
          <a:p>
            <a:pPr>
              <a:lnSpc>
                <a:spcPct val="95000"/>
              </a:lnSpc>
            </a:pP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sz="36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受北大西洋暖流影响，摩尔曼斯克冬季海水较温和，不易结冰。</a:t>
            </a:r>
          </a:p>
        </p:txBody>
      </p:sp>
      <p:sp>
        <p:nvSpPr>
          <p:cNvPr id="33795" name="矩形 36867"/>
          <p:cNvSpPr>
            <a:spLocks noTextEdit="1"/>
          </p:cNvSpPr>
          <p:nvPr/>
        </p:nvSpPr>
        <p:spPr>
          <a:xfrm>
            <a:off x="180658" y="2223"/>
            <a:ext cx="93345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Autofit/>
          </a:bodyPr>
          <a:lstStyle/>
          <a:p>
            <a:pPr algn="ctr"/>
            <a:r>
              <a:rPr lang="zh-CN" altLang="en-US" sz="4000" b="1">
                <a:ln w="12700" cap="flat" cmpd="sng">
                  <a:solidFill>
                    <a:srgbClr val="3333CC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B2B2B2">
                    <a:alpha val="50195"/>
                  </a:srgbClr>
                </a:solidFill>
                <a:effectLst>
                  <a:outerShdw dist="45791" dir="2021404" algn="ctr" rotWithShape="0">
                    <a:srgbClr val="9999FF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讨论 </a:t>
            </a:r>
          </a:p>
        </p:txBody>
      </p:sp>
      <p:pic>
        <p:nvPicPr>
          <p:cNvPr id="32770" name="图片 35842" descr="俄罗斯交通示意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940" y="459740"/>
            <a:ext cx="6226810" cy="3693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任意多边形 2"/>
          <p:cNvSpPr/>
          <p:nvPr/>
        </p:nvSpPr>
        <p:spPr>
          <a:xfrm>
            <a:off x="3469005" y="1067753"/>
            <a:ext cx="1417320" cy="521970"/>
          </a:xfrm>
          <a:custGeom>
            <a:avLst/>
            <a:gdLst>
              <a:gd name="connisteX0" fmla="*/ 411046 w 1417005"/>
              <a:gd name="connsiteY0" fmla="*/ 10795 h 401955"/>
              <a:gd name="connisteX1" fmla="*/ 30046 w 1417005"/>
              <a:gd name="connsiteY1" fmla="*/ 190500 h 401955"/>
              <a:gd name="connisteX2" fmla="*/ 1141296 w 1417005"/>
              <a:gd name="connsiteY2" fmla="*/ 401955 h 401955"/>
              <a:gd name="connisteX3" fmla="*/ 1352751 w 1417005"/>
              <a:gd name="connsiteY3" fmla="*/ 190500 h 401955"/>
              <a:gd name="connisteX4" fmla="*/ 463751 w 1417005"/>
              <a:gd name="connsiteY4" fmla="*/ 0 h 4019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417006" h="401955">
                <a:moveTo>
                  <a:pt x="411047" y="10795"/>
                </a:moveTo>
                <a:cubicBezTo>
                  <a:pt x="312622" y="42545"/>
                  <a:pt x="-116003" y="112395"/>
                  <a:pt x="30047" y="190500"/>
                </a:cubicBezTo>
                <a:cubicBezTo>
                  <a:pt x="176097" y="268605"/>
                  <a:pt x="876502" y="401955"/>
                  <a:pt x="1141297" y="401955"/>
                </a:cubicBezTo>
                <a:cubicBezTo>
                  <a:pt x="1406092" y="401955"/>
                  <a:pt x="1488007" y="271145"/>
                  <a:pt x="1352752" y="190500"/>
                </a:cubicBezTo>
                <a:cubicBezTo>
                  <a:pt x="1217497" y="109855"/>
                  <a:pt x="645997" y="33655"/>
                  <a:pt x="463752" y="0"/>
                </a:cubicBezTo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280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图片 38913" descr="File:Federal subjects of Russia by population dencity 31.01.2010.sv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1423988"/>
            <a:ext cx="6888163" cy="41767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4818" name="文本框 38914"/>
          <p:cNvSpPr txBox="1"/>
          <p:nvPr/>
        </p:nvSpPr>
        <p:spPr>
          <a:xfrm>
            <a:off x="2271078" y="1155383"/>
            <a:ext cx="4733925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俄罗斯人口密度分布示意</a:t>
            </a:r>
          </a:p>
        </p:txBody>
      </p:sp>
      <p:sp>
        <p:nvSpPr>
          <p:cNvPr id="38916" name="矩形 38915"/>
          <p:cNvSpPr/>
          <p:nvPr/>
        </p:nvSpPr>
        <p:spPr>
          <a:xfrm>
            <a:off x="9525" y="5573395"/>
            <a:ext cx="9340850" cy="63246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3200" b="1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俄罗斯人口的</a:t>
            </a:r>
            <a:r>
              <a:rPr lang="en-US" altLang="zh-CN" sz="3200" b="1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4/5</a:t>
            </a:r>
            <a:r>
              <a:rPr lang="zh-CN" altLang="en-US" sz="3200" b="1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和大多数城市分布在欧洲部分</a:t>
            </a:r>
            <a:r>
              <a:rPr lang="zh-CN" altLang="en-US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63220" y="896620"/>
            <a:ext cx="13385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/>
              <a:t>1.</a:t>
            </a:r>
            <a:r>
              <a:rPr lang="zh-CN" altLang="en-US" sz="3200" b="1"/>
              <a:t>人口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2134" y="98641"/>
            <a:ext cx="4234703" cy="920843"/>
            <a:chOff x="26893" y="13446"/>
            <a:chExt cx="4234703" cy="920843"/>
          </a:xfrm>
        </p:grpSpPr>
        <p:sp>
          <p:nvSpPr>
            <p:cNvPr id="4" name="文本框 3"/>
            <p:cNvSpPr txBox="1"/>
            <p:nvPr/>
          </p:nvSpPr>
          <p:spPr>
            <a:xfrm>
              <a:off x="911712" y="151288"/>
              <a:ext cx="3349884" cy="6451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人口与城市</a:t>
              </a: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9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9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6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俄罗斯人口变化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73363" y="1908493"/>
            <a:ext cx="5759450" cy="3556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3" name="Rectangle 4"/>
          <p:cNvSpPr/>
          <p:nvPr/>
        </p:nvSpPr>
        <p:spPr>
          <a:xfrm>
            <a:off x="200660" y="73025"/>
            <a:ext cx="8606790" cy="183578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>
              <a:lnSpc>
                <a:spcPct val="105000"/>
              </a:lnSpc>
            </a:pPr>
            <a:r>
              <a:rPr lang="zh-CN" altLang="zh-CN" sz="3600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读俄罗斯近几十年的人口数量变化曲线。说一说，目前俄罗斯的人口数量状况和变化特征。 </a:t>
            </a:r>
          </a:p>
        </p:txBody>
      </p:sp>
      <p:sp>
        <p:nvSpPr>
          <p:cNvPr id="4" name="Rectangle 5"/>
          <p:cNvSpPr/>
          <p:nvPr/>
        </p:nvSpPr>
        <p:spPr>
          <a:xfrm>
            <a:off x="-137795" y="5586095"/>
            <a:ext cx="9284335" cy="1173480"/>
          </a:xfrm>
          <a:prstGeom prst="rect">
            <a:avLst/>
          </a:prstGeom>
          <a:solidFill>
            <a:srgbClr val="F7FC7E"/>
          </a:solidFill>
          <a:ln w="9525">
            <a:noFill/>
          </a:ln>
        </p:spPr>
        <p:txBody>
          <a:bodyPr wrap="square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俄罗斯目前人口约1.42亿（2009年），</a:t>
            </a:r>
            <a:r>
              <a:rPr lang="zh-CN" altLang="zh-CN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人口增长缓慢。</a:t>
            </a:r>
          </a:p>
        </p:txBody>
      </p:sp>
      <p:sp>
        <p:nvSpPr>
          <p:cNvPr id="55301" name="WordArt 6"/>
          <p:cNvSpPr/>
          <p:nvPr/>
        </p:nvSpPr>
        <p:spPr>
          <a:xfrm>
            <a:off x="115888" y="72708"/>
            <a:ext cx="93345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 fontScale="77500" lnSpcReduction="20000"/>
          </a:bodyPr>
          <a:lstStyle/>
          <a:p>
            <a:pPr algn="ctr"/>
            <a:r>
              <a:rPr lang="zh-CN" altLang="en-US" sz="3600" b="1">
                <a:ln w="19050" cap="flat" cmpd="sng">
                  <a:solidFill>
                    <a:srgbClr val="99CCFF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0066CC"/>
                </a:solidFill>
                <a:effectLst>
                  <a:outerShdw dist="35921" dir="2699999" algn="ctr" rotWithShape="0">
                    <a:srgbClr val="99000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活动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46" name="图片 317445" descr="2010elshc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470" y="1050608"/>
            <a:ext cx="4029075" cy="476408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317447" name="矩形 317446"/>
          <p:cNvSpPr/>
          <p:nvPr/>
        </p:nvSpPr>
        <p:spPr>
          <a:xfrm>
            <a:off x="88265" y="1050925"/>
            <a:ext cx="4352290" cy="501586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俄罗斯是一个</a:t>
            </a:r>
            <a:r>
              <a:rPr lang="zh-CN" altLang="en-US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的国家。主要的民族是</a:t>
            </a:r>
            <a:r>
              <a:rPr lang="zh-CN" altLang="en-US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。</a:t>
            </a:r>
            <a:r>
              <a:rPr lang="zh-CN" altLang="en-US" sz="32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</a:t>
            </a:r>
            <a:r>
              <a:rPr lang="zh-CN" altLang="en-US" sz="3200" b="1" u="sng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</a:t>
            </a:r>
            <a:r>
              <a:rPr lang="zh-CN" altLang="en-US" sz="32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全国</a:t>
            </a:r>
            <a:r>
              <a:rPr lang="en-US" altLang="zh-CN" sz="32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180</a:t>
            </a:r>
            <a:r>
              <a:rPr lang="zh-CN" altLang="en-US" sz="32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多个民族中，万人以上的少数民族有</a:t>
            </a:r>
            <a:r>
              <a:rPr lang="en-US" altLang="zh-CN" sz="32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50</a:t>
            </a:r>
            <a:r>
              <a:rPr lang="zh-CN" altLang="en-US" sz="32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多个，主要有鞑靼族、乌克兰族、楚瓦什族等。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官方语言为</a:t>
            </a:r>
            <a:r>
              <a:rPr lang="zh-CN" altLang="en-US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。居民多奉</a:t>
            </a:r>
            <a:r>
              <a:rPr lang="zh-CN" altLang="en-US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    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。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8265" y="126365"/>
            <a:ext cx="59677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/>
              <a:t>2.</a:t>
            </a:r>
            <a:r>
              <a:rPr lang="zh-CN" altLang="zh-CN" sz="3600" b="1"/>
              <a:t>阅读</a:t>
            </a:r>
            <a:r>
              <a:rPr lang="en-US" altLang="zh-CN" sz="3600" b="1" u="sng">
                <a:solidFill>
                  <a:srgbClr val="FF0000"/>
                </a:solidFill>
                <a:sym typeface="+mn-ea"/>
              </a:rPr>
              <a:t>P85</a:t>
            </a:r>
            <a:r>
              <a:rPr lang="zh-CN" altLang="en-US" sz="3600" b="1"/>
              <a:t>民族、语言、宗教</a:t>
            </a:r>
            <a:endParaRPr lang="en-US" altLang="zh-CN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zo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3" name="Picture 2" descr="俄地形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5" y="990600"/>
            <a:ext cx="8714105" cy="5638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9634" name="Text Box 3"/>
          <p:cNvSpPr txBox="1"/>
          <p:nvPr/>
        </p:nvSpPr>
        <p:spPr>
          <a:xfrm>
            <a:off x="-45085" y="-24130"/>
            <a:ext cx="19050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b="1"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sz="4000" b="1" dirty="0">
                <a:latin typeface="宋体" panose="02010600030101010101" pitchFamily="2" charset="-122"/>
                <a:ea typeface="宋体" panose="02010600030101010101" pitchFamily="2" charset="-122"/>
              </a:rPr>
              <a:t>城市 </a:t>
            </a:r>
          </a:p>
        </p:txBody>
      </p:sp>
      <p:sp>
        <p:nvSpPr>
          <p:cNvPr id="32772" name="Oval 4"/>
          <p:cNvSpPr/>
          <p:nvPr/>
        </p:nvSpPr>
        <p:spPr>
          <a:xfrm>
            <a:off x="1193483" y="3390900"/>
            <a:ext cx="763587" cy="838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16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773" name="Oval 5"/>
          <p:cNvSpPr/>
          <p:nvPr/>
        </p:nvSpPr>
        <p:spPr>
          <a:xfrm rot="20280000">
            <a:off x="1598295" y="2682240"/>
            <a:ext cx="596900" cy="90424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16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774" name="Oval 6"/>
          <p:cNvSpPr/>
          <p:nvPr/>
        </p:nvSpPr>
        <p:spPr>
          <a:xfrm rot="19860000">
            <a:off x="2360295" y="2160905"/>
            <a:ext cx="643255" cy="106426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16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775" name="Oval 7"/>
          <p:cNvSpPr/>
          <p:nvPr/>
        </p:nvSpPr>
        <p:spPr>
          <a:xfrm rot="-2438661">
            <a:off x="7239000" y="5410200"/>
            <a:ext cx="1447800" cy="9144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16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57070" y="55880"/>
            <a:ext cx="700849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在</a:t>
            </a:r>
            <a:r>
              <a:rPr lang="en-US" altLang="zh-CN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P81</a:t>
            </a:r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图</a:t>
            </a:r>
            <a:r>
              <a:rPr lang="en-US" altLang="zh-CN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8-23</a:t>
            </a:r>
            <a:r>
              <a:rPr lang="zh-CN" altLang="en-US" sz="32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中找出</a:t>
            </a:r>
            <a:r>
              <a:rPr lang="zh-CN" altLang="en-US" sz="32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莫斯科、圣彼得堡、摩尔曼斯克和符拉迪沃斯托克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2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2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2" grpId="0" bldLvl="0" animBg="1"/>
      <p:bldP spid="32773" grpId="0" bldLvl="0" animBg="1"/>
      <p:bldP spid="32774" grpId="0" bldLvl="0" animBg="1"/>
      <p:bldP spid="3277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01" name="Picture 2" descr="俄罗斯地形空白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76400"/>
            <a:ext cx="7864475" cy="4594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6802" name="Text Box 3"/>
          <p:cNvSpPr txBox="1"/>
          <p:nvPr/>
        </p:nvSpPr>
        <p:spPr>
          <a:xfrm>
            <a:off x="1524000" y="3505200"/>
            <a:ext cx="436563" cy="39687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2000" dirty="0"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rPr>
              <a:t>◎</a:t>
            </a:r>
          </a:p>
        </p:txBody>
      </p:sp>
      <p:sp>
        <p:nvSpPr>
          <p:cNvPr id="76803" name="Oval 4"/>
          <p:cNvSpPr/>
          <p:nvPr/>
        </p:nvSpPr>
        <p:spPr>
          <a:xfrm>
            <a:off x="2743200" y="2819400"/>
            <a:ext cx="152400" cy="152400"/>
          </a:xfrm>
          <a:prstGeom prst="ellipse">
            <a:avLst/>
          </a:prstGeom>
          <a:solidFill>
            <a:srgbClr val="CC000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16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6804" name="Oval 5"/>
          <p:cNvSpPr/>
          <p:nvPr/>
        </p:nvSpPr>
        <p:spPr>
          <a:xfrm>
            <a:off x="1752600" y="3124200"/>
            <a:ext cx="152400" cy="152400"/>
          </a:xfrm>
          <a:prstGeom prst="ellipse">
            <a:avLst/>
          </a:prstGeom>
          <a:solidFill>
            <a:srgbClr val="CC000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16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6805" name="Oval 6"/>
          <p:cNvSpPr/>
          <p:nvPr/>
        </p:nvSpPr>
        <p:spPr>
          <a:xfrm>
            <a:off x="7086600" y="5943600"/>
            <a:ext cx="152400" cy="152400"/>
          </a:xfrm>
          <a:prstGeom prst="ellipse">
            <a:avLst/>
          </a:prstGeom>
          <a:solidFill>
            <a:srgbClr val="CC000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16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6806" name="Text Box 7"/>
          <p:cNvSpPr txBox="1"/>
          <p:nvPr/>
        </p:nvSpPr>
        <p:spPr>
          <a:xfrm>
            <a:off x="1752600" y="3429000"/>
            <a:ext cx="439738" cy="517525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</a:p>
        </p:txBody>
      </p:sp>
      <p:sp>
        <p:nvSpPr>
          <p:cNvPr id="76807" name="Text Box 8"/>
          <p:cNvSpPr txBox="1"/>
          <p:nvPr/>
        </p:nvSpPr>
        <p:spPr>
          <a:xfrm>
            <a:off x="1600200" y="2667000"/>
            <a:ext cx="439738" cy="517525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</a:p>
        </p:txBody>
      </p:sp>
      <p:sp>
        <p:nvSpPr>
          <p:cNvPr id="76808" name="Text Box 9"/>
          <p:cNvSpPr txBox="1"/>
          <p:nvPr/>
        </p:nvSpPr>
        <p:spPr>
          <a:xfrm>
            <a:off x="2819400" y="2667000"/>
            <a:ext cx="439738" cy="517525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</a:p>
        </p:txBody>
      </p:sp>
      <p:sp>
        <p:nvSpPr>
          <p:cNvPr id="76809" name="Text Box 10"/>
          <p:cNvSpPr txBox="1"/>
          <p:nvPr/>
        </p:nvSpPr>
        <p:spPr>
          <a:xfrm>
            <a:off x="6705600" y="5715000"/>
            <a:ext cx="439738" cy="517525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</a:p>
        </p:txBody>
      </p:sp>
      <p:sp>
        <p:nvSpPr>
          <p:cNvPr id="41995" name="Text Box 11"/>
          <p:cNvSpPr txBox="1"/>
          <p:nvPr/>
        </p:nvSpPr>
        <p:spPr>
          <a:xfrm>
            <a:off x="1219200" y="3810000"/>
            <a:ext cx="1401763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宋体" panose="02010600030101010101" pitchFamily="2" charset="-122"/>
              </a:rPr>
              <a:t>莫斯科</a:t>
            </a:r>
          </a:p>
        </p:txBody>
      </p:sp>
      <p:sp>
        <p:nvSpPr>
          <p:cNvPr id="41996" name="Text Box 12"/>
          <p:cNvSpPr txBox="1"/>
          <p:nvPr/>
        </p:nvSpPr>
        <p:spPr>
          <a:xfrm>
            <a:off x="914400" y="2209800"/>
            <a:ext cx="1808163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宋体" panose="02010600030101010101" pitchFamily="2" charset="-122"/>
              </a:rPr>
              <a:t>圣彼得堡</a:t>
            </a:r>
          </a:p>
        </p:txBody>
      </p:sp>
      <p:sp>
        <p:nvSpPr>
          <p:cNvPr id="41997" name="Text Box 13"/>
          <p:cNvSpPr txBox="1"/>
          <p:nvPr/>
        </p:nvSpPr>
        <p:spPr>
          <a:xfrm>
            <a:off x="2590800" y="3124200"/>
            <a:ext cx="2214563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宋体" panose="02010600030101010101" pitchFamily="2" charset="-122"/>
              </a:rPr>
              <a:t>摩尔曼斯克</a:t>
            </a:r>
          </a:p>
        </p:txBody>
      </p:sp>
      <p:sp>
        <p:nvSpPr>
          <p:cNvPr id="41998" name="Text Box 14"/>
          <p:cNvSpPr txBox="1"/>
          <p:nvPr/>
        </p:nvSpPr>
        <p:spPr>
          <a:xfrm>
            <a:off x="6172200" y="5105400"/>
            <a:ext cx="1401763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宋体" panose="02010600030101010101" pitchFamily="2" charset="-122"/>
              </a:rPr>
              <a:t>海参崴</a:t>
            </a:r>
          </a:p>
        </p:txBody>
      </p:sp>
      <p:sp>
        <p:nvSpPr>
          <p:cNvPr id="76814" name="Text Box 15"/>
          <p:cNvSpPr txBox="1"/>
          <p:nvPr/>
        </p:nvSpPr>
        <p:spPr>
          <a:xfrm>
            <a:off x="381000" y="685800"/>
            <a:ext cx="5059363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宋体" panose="02010600030101010101" pitchFamily="2" charset="-122"/>
              </a:rPr>
              <a:t>说出图中字母代表的城市：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9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199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199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199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95" grpId="0" bldLvl="0"/>
      <p:bldP spid="41996" grpId="0" bldLvl="0"/>
      <p:bldP spid="41997" grpId="0" bldLvl="0"/>
      <p:bldP spid="41998" grpId="0" bldLvl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文本框 25601"/>
          <p:cNvSpPr txBox="1"/>
          <p:nvPr/>
        </p:nvSpPr>
        <p:spPr>
          <a:xfrm>
            <a:off x="164148" y="-5397"/>
            <a:ext cx="3313112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r>
              <a:rPr lang="en-US" altLang="zh-CN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工业特征</a:t>
            </a:r>
          </a:p>
        </p:txBody>
      </p:sp>
      <p:sp>
        <p:nvSpPr>
          <p:cNvPr id="25603" name="矩形 25602"/>
          <p:cNvSpPr/>
          <p:nvPr/>
        </p:nvSpPr>
        <p:spPr>
          <a:xfrm>
            <a:off x="68580" y="502920"/>
            <a:ext cx="9006840" cy="5700395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txBody>
          <a:bodyPr wrap="square" anchor="ctr">
            <a:spAutoFit/>
          </a:bodyPr>
          <a:lstStyle/>
          <a:p>
            <a:pPr lvl="0" algn="l">
              <a:lnSpc>
                <a:spcPct val="95000"/>
              </a:lnSpc>
              <a:buClrTx/>
              <a:buSzTx/>
            </a:pP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  俄罗斯拥有发达的燃料动力工业、冶金工业、化学工业、森林、木材加工和纸浆造纸工业，它们都是建立在本国资源基础上的工业部门，它们是俄罗斯国民经济的基础部门。</a:t>
            </a:r>
          </a:p>
          <a:p>
            <a:pPr lvl="0" algn="l">
              <a:lnSpc>
                <a:spcPct val="95000"/>
              </a:lnSpc>
              <a:buClrTx/>
              <a:buSzTx/>
            </a:pP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  机器制造业是俄罗斯工业的核心，是科技进步的基础。航空航天工业居世界领先地位。</a:t>
            </a:r>
          </a:p>
          <a:p>
            <a:pPr lvl="0" algn="l">
              <a:lnSpc>
                <a:spcPct val="95000"/>
              </a:lnSpc>
              <a:buClrTx/>
              <a:buSzTx/>
            </a:pP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  </a:t>
            </a:r>
            <a:r>
              <a:rPr lang="en-US" altLang="zh-CN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轻工业一直是一个薄弱的工业部门</a:t>
            </a: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，它的发展速度缓慢。近年来，俄罗斯积极发展消费品工业，工业结构得到改善。</a:t>
            </a:r>
          </a:p>
          <a:p>
            <a:pPr lvl="0" algn="l">
              <a:lnSpc>
                <a:spcPct val="95000"/>
              </a:lnSpc>
              <a:buClrTx/>
              <a:buSzTx/>
            </a:pP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  俄罗斯食品工业较发达，包括粮食食品制造业、肉类食品制造业等。 </a:t>
            </a:r>
          </a:p>
          <a:p>
            <a:pPr lvl="0" algn="l">
              <a:lnSpc>
                <a:spcPct val="95000"/>
              </a:lnSpc>
              <a:buClrTx/>
              <a:buSzTx/>
            </a:pP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阅读以上材料，归纳俄罗斯的工业特点。  </a:t>
            </a:r>
          </a:p>
        </p:txBody>
      </p:sp>
      <p:sp>
        <p:nvSpPr>
          <p:cNvPr id="18435" name="文本框 25604"/>
          <p:cNvSpPr txBox="1"/>
          <p:nvPr/>
        </p:nvSpPr>
        <p:spPr>
          <a:xfrm>
            <a:off x="-26670" y="5855335"/>
            <a:ext cx="9197340" cy="1076325"/>
          </a:xfrm>
          <a:prstGeom prst="rect">
            <a:avLst/>
          </a:prstGeom>
          <a:solidFill>
            <a:srgbClr val="F7FC7E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俄罗斯工业基础雄厚，部门齐全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，以重工业为主</a:t>
            </a:r>
            <a:r>
              <a:rPr lang="en-US" altLang="zh-CN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lang="zh-CN" altLang="zh-CN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轻工业薄弱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8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bldLvl="0" animBg="1"/>
      <p:bldP spid="18435" grpId="0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文本框 40962"/>
          <p:cNvSpPr txBox="1"/>
          <p:nvPr/>
        </p:nvSpPr>
        <p:spPr>
          <a:xfrm>
            <a:off x="288290" y="115570"/>
            <a:ext cx="8566785" cy="1476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36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阅读教材</a:t>
            </a:r>
            <a:r>
              <a:rPr lang="en-US" altLang="zh-CN" sz="36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P84</a:t>
            </a:r>
            <a:r>
              <a:rPr lang="zh-CN" altLang="en-US" sz="36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，关于城市的部分内容，了解俄罗斯的主要城市特点，并填写下表。</a:t>
            </a:r>
          </a:p>
        </p:txBody>
      </p:sp>
      <p:graphicFrame>
        <p:nvGraphicFramePr>
          <p:cNvPr id="40964" name="表格 40963"/>
          <p:cNvGraphicFramePr>
            <a:graphicFrameLocks noGrp="1"/>
          </p:cNvGraphicFramePr>
          <p:nvPr/>
        </p:nvGraphicFramePr>
        <p:xfrm>
          <a:off x="45720" y="1486535"/>
          <a:ext cx="9073515" cy="4741790"/>
        </p:xfrm>
        <a:graphic>
          <a:graphicData uri="http://schemas.openxmlformats.org/drawingml/2006/table">
            <a:tbl>
              <a:tblPr/>
              <a:tblGrid>
                <a:gridCol w="953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13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89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163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11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377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莫斯科</a:t>
                      </a: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圣彼得堡</a:t>
                      </a: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摩尔曼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斯克</a:t>
                      </a: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符拉迪沃斯托克</a:t>
                      </a: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新西伯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利亚</a:t>
                      </a: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48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位置</a:t>
                      </a: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0693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地位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职能</a:t>
                      </a: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0994" name="表格 40993"/>
          <p:cNvGraphicFramePr/>
          <p:nvPr/>
        </p:nvGraphicFramePr>
        <p:xfrm>
          <a:off x="45720" y="1486535"/>
          <a:ext cx="9073515" cy="4741545"/>
        </p:xfrm>
        <a:graphic>
          <a:graphicData uri="http://schemas.openxmlformats.org/drawingml/2006/table">
            <a:tbl>
              <a:tblPr/>
              <a:tblGrid>
                <a:gridCol w="932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71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1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2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55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335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56400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endParaRPr lang="zh-CN" altLang="en-US" sz="2400" b="1"/>
                    </a:p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endParaRPr lang="zh-CN" altLang="en-US" sz="2400" b="1"/>
                    </a:p>
                  </a:txBody>
                  <a:tcPr marL="18000" marR="18000" marT="18000" marB="18000" anchor="ctr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endParaRPr lang="zh-CN" altLang="en-US" sz="2400" b="1" dirty="0"/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endParaRPr lang="zh-CN" altLang="en-US" sz="2400" b="1" dirty="0"/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endParaRPr lang="zh-CN" altLang="en-US" sz="2400" b="1" dirty="0"/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endParaRPr lang="zh-CN" altLang="en-US" sz="2400" b="1" dirty="0"/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endParaRPr lang="zh-CN" altLang="en-US" sz="2400" b="1" dirty="0"/>
                    </a:p>
                  </a:txBody>
                  <a:tcPr marL="18000" marR="18000" marT="18000" marB="180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endParaRPr lang="zh-CN" altLang="en-US" sz="2400" b="1" dirty="0"/>
                    </a:p>
                  </a:txBody>
                  <a:tcPr marL="18000" marR="18000" marT="18000" marB="18000" anchor="ctr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东欧平</a:t>
                      </a:r>
                    </a:p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原中部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西北部临波罗的海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北冰洋</a:t>
                      </a:r>
                    </a:p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沿岸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太平洋</a:t>
                      </a:r>
                    </a:p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沿岸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西伯利亚西南部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4853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ct val="0"/>
                        </a:spcBef>
                        <a:buNone/>
                      </a:pPr>
                      <a:endParaRPr lang="zh-CN" altLang="en-US" sz="2400" b="1" dirty="0"/>
                    </a:p>
                  </a:txBody>
                  <a:tcPr marL="18000" marR="18000" marT="18000" marB="18000" anchor="ctr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最大城市和政治、经济、文化、交通中心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全国第二大城市和著名海港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北冰洋沿岸最大城市和不冻港</a:t>
                      </a:r>
                      <a:r>
                        <a:rPr lang="en-US" altLang="zh-CN" sz="2400" b="1">
                          <a:solidFill>
                            <a:srgbClr val="0000FF"/>
                          </a:solidFill>
                          <a:latin typeface="+mn-ea"/>
                        </a:rPr>
                        <a:t>(</a:t>
                      </a:r>
                      <a:r>
                        <a:rPr lang="zh-CN" altLang="en-US" sz="2400" b="1">
                          <a:solidFill>
                            <a:srgbClr val="0000FF"/>
                          </a:solidFill>
                          <a:latin typeface="+mn-ea"/>
                        </a:rPr>
                        <a:t>北大西洋暖流影响</a:t>
                      </a:r>
                      <a:r>
                        <a:rPr lang="en-US" altLang="zh-CN" sz="2400" b="1">
                          <a:solidFill>
                            <a:srgbClr val="0000FF"/>
                          </a:solidFill>
                          <a:latin typeface="+mn-ea"/>
                        </a:rPr>
                        <a:t>)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太平洋沿岸最大的港口城市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800" b="1">
                          <a:solidFill>
                            <a:srgbClr val="FF0000"/>
                          </a:solidFill>
                          <a:latin typeface="+mn-ea"/>
                        </a:rPr>
                        <a:t>西伯利亚的中心城市</a:t>
                      </a:r>
                    </a:p>
                  </a:txBody>
                  <a:tcPr marL="18000" marR="18000" marT="18000" marB="18000" anchor="ctr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896" name="图片 293895" descr="201111291130425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150"/>
            <a:ext cx="4913313" cy="3683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3899" name="文本框 293898"/>
          <p:cNvSpPr txBox="1"/>
          <p:nvPr/>
        </p:nvSpPr>
        <p:spPr>
          <a:xfrm>
            <a:off x="414655" y="4508500"/>
            <a:ext cx="278892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莫斯科</a:t>
            </a:r>
            <a:r>
              <a:rPr lang="zh-CN" altLang="en-US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红场</a:t>
            </a:r>
          </a:p>
        </p:txBody>
      </p:sp>
      <p:pic>
        <p:nvPicPr>
          <p:cNvPr id="293901" name="图片 293900" descr="8-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84738" y="2062163"/>
            <a:ext cx="4224337" cy="47513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3902" name="文本框 293901"/>
          <p:cNvSpPr txBox="1"/>
          <p:nvPr/>
        </p:nvSpPr>
        <p:spPr>
          <a:xfrm>
            <a:off x="5796280" y="1700530"/>
            <a:ext cx="314071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莫斯科城市道路示意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3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3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3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3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899" grpId="0"/>
      <p:bldP spid="29390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ext Box 2"/>
          <p:cNvSpPr txBox="1"/>
          <p:nvPr/>
        </p:nvSpPr>
        <p:spPr>
          <a:xfrm>
            <a:off x="71120" y="121285"/>
            <a:ext cx="8460105" cy="6196965"/>
          </a:xfrm>
          <a:prstGeom prst="rect">
            <a:avLst/>
          </a:prstGeom>
          <a:gradFill rotWithShape="1">
            <a:gsLst>
              <a:gs pos="0">
                <a:srgbClr val="FF9999">
                  <a:alpha val="29999"/>
                </a:srgbClr>
              </a:gs>
              <a:gs pos="50000">
                <a:schemeClr val="bg1"/>
              </a:gs>
              <a:gs pos="100000">
                <a:srgbClr val="FF9999">
                  <a:alpha val="29999"/>
                </a:srgbClr>
              </a:gs>
            </a:gsLst>
            <a:lin ang="5400000" scaled="1"/>
            <a:tileRect/>
          </a:gradFill>
          <a:ln w="9525">
            <a:noFill/>
          </a:ln>
        </p:spPr>
        <p:txBody>
          <a:bodyPr anchor="t"/>
          <a:lstStyle/>
          <a:p>
            <a:pPr>
              <a:lnSpc>
                <a:spcPct val="150000"/>
              </a:lnSpc>
            </a:pPr>
            <a:endParaRPr lang="zh-CN" altLang="en-US" sz="2400" dirty="0">
              <a:latin typeface="楷体_GB2312" pitchFamily="49" charset="-122"/>
              <a:ea typeface="楷体_GB2312" pitchFamily="49" charset="-122"/>
            </a:endParaRPr>
          </a:p>
        </p:txBody>
      </p:sp>
      <p:pic>
        <p:nvPicPr>
          <p:cNvPr id="62466" name="Picture 3" descr="纺织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" y="1728470"/>
            <a:ext cx="4246245" cy="32181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2467" name="Picture 4" descr="钢铁工厂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780" y="1728470"/>
            <a:ext cx="4016375" cy="29229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Text Box 5"/>
          <p:cNvSpPr txBox="1"/>
          <p:nvPr/>
        </p:nvSpPr>
        <p:spPr>
          <a:xfrm>
            <a:off x="979488" y="5135563"/>
            <a:ext cx="3200400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dirty="0">
                <a:solidFill>
                  <a:srgbClr val="000099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轻工业</a:t>
            </a:r>
            <a:r>
              <a:rPr lang="zh-CN" altLang="en-US" sz="3600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薄弱</a:t>
            </a:r>
          </a:p>
        </p:txBody>
      </p:sp>
      <p:sp>
        <p:nvSpPr>
          <p:cNvPr id="3" name="Text Box 6"/>
          <p:cNvSpPr txBox="1"/>
          <p:nvPr/>
        </p:nvSpPr>
        <p:spPr>
          <a:xfrm>
            <a:off x="5119688" y="5118100"/>
            <a:ext cx="3048000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000099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重工业</a:t>
            </a:r>
            <a:r>
              <a:rPr lang="zh-CN" altLang="en-US" sz="36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发达</a:t>
            </a:r>
          </a:p>
        </p:txBody>
      </p:sp>
      <p:sp>
        <p:nvSpPr>
          <p:cNvPr id="28679" name="Text Box 7"/>
          <p:cNvSpPr txBox="1"/>
          <p:nvPr/>
        </p:nvSpPr>
        <p:spPr>
          <a:xfrm>
            <a:off x="5119688" y="306070"/>
            <a:ext cx="3060700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FF0000"/>
                </a:solidFill>
                <a:latin typeface="宋体" panose="02010600030101010101" pitchFamily="2" charset="-122"/>
                <a:ea typeface="楷体_GB2312" pitchFamily="49" charset="-122"/>
              </a:rPr>
              <a:t>“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_GB2312" pitchFamily="49" charset="-122"/>
              </a:rPr>
              <a:t>轻重</a:t>
            </a:r>
            <a:r>
              <a:rPr lang="zh-CN" altLang="en-US" sz="3600" b="1" dirty="0">
                <a:solidFill>
                  <a:srgbClr val="FF0000"/>
                </a:solidFill>
                <a:latin typeface="宋体" panose="02010600030101010101" pitchFamily="2" charset="-122"/>
                <a:ea typeface="楷体_GB2312" pitchFamily="49" charset="-122"/>
              </a:rPr>
              <a:t>”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_GB2312" pitchFamily="49" charset="-122"/>
              </a:rPr>
              <a:t>失调</a:t>
            </a:r>
          </a:p>
        </p:txBody>
      </p:sp>
      <p:sp>
        <p:nvSpPr>
          <p:cNvPr id="62471" name="Rectangle 8"/>
          <p:cNvSpPr/>
          <p:nvPr/>
        </p:nvSpPr>
        <p:spPr>
          <a:xfrm>
            <a:off x="648970" y="121285"/>
            <a:ext cx="4471035" cy="82994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俄罗斯工业结构的特点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8" dur="500"/>
                                        <p:tgtEl>
                                          <p:spTgt spid="2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867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277" name="图片 310276" descr="xin_21090322041812013060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150"/>
            <a:ext cx="4500563" cy="3111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0279" name="图片 310278" descr="1311530_993970"/>
          <p:cNvPicPr>
            <a:picLocks noChangeAspect="1"/>
          </p:cNvPicPr>
          <p:nvPr/>
        </p:nvPicPr>
        <p:blipFill>
          <a:blip r:embed="rId3"/>
          <a:srcRect l="5402"/>
          <a:stretch>
            <a:fillRect/>
          </a:stretch>
        </p:blipFill>
        <p:spPr>
          <a:xfrm>
            <a:off x="4500563" y="692150"/>
            <a:ext cx="4643437" cy="31099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0281" name="图片 310280" descr="300000764046128857494652123_950"/>
          <p:cNvPicPr>
            <a:picLocks noChangeAspect="1"/>
          </p:cNvPicPr>
          <p:nvPr/>
        </p:nvPicPr>
        <p:blipFill>
          <a:blip r:embed="rId4"/>
          <a:srcRect r="3081"/>
          <a:stretch>
            <a:fillRect/>
          </a:stretch>
        </p:blipFill>
        <p:spPr>
          <a:xfrm>
            <a:off x="6350" y="3768725"/>
            <a:ext cx="4494213" cy="30892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0283" name="图片 310282" descr="b38219128448c3fbf6039e6f"/>
          <p:cNvPicPr>
            <a:picLocks noChangeAspect="1"/>
          </p:cNvPicPr>
          <p:nvPr/>
        </p:nvPicPr>
        <p:blipFill>
          <a:blip r:embed="rId5"/>
          <a:srcRect t="6113" b="6651"/>
          <a:stretch>
            <a:fillRect/>
          </a:stretch>
        </p:blipFill>
        <p:spPr>
          <a:xfrm>
            <a:off x="4500563" y="3789363"/>
            <a:ext cx="4643437" cy="3081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0284" name="文本框 310283"/>
          <p:cNvSpPr txBox="1"/>
          <p:nvPr/>
        </p:nvSpPr>
        <p:spPr>
          <a:xfrm>
            <a:off x="2339975" y="3284538"/>
            <a:ext cx="1973263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石油天然气工业</a:t>
            </a:r>
          </a:p>
        </p:txBody>
      </p:sp>
      <p:sp>
        <p:nvSpPr>
          <p:cNvPr id="310285" name="文本框 310284"/>
          <p:cNvSpPr txBox="1"/>
          <p:nvPr/>
        </p:nvSpPr>
        <p:spPr>
          <a:xfrm>
            <a:off x="4686300" y="3284538"/>
            <a:ext cx="1717675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航天航天工业</a:t>
            </a:r>
          </a:p>
        </p:txBody>
      </p:sp>
      <p:sp>
        <p:nvSpPr>
          <p:cNvPr id="310286" name="文本框 310285"/>
          <p:cNvSpPr txBox="1"/>
          <p:nvPr/>
        </p:nvSpPr>
        <p:spPr>
          <a:xfrm>
            <a:off x="2339975" y="3895725"/>
            <a:ext cx="1979613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核    工    业</a:t>
            </a:r>
          </a:p>
        </p:txBody>
      </p:sp>
      <p:sp>
        <p:nvSpPr>
          <p:cNvPr id="310287" name="文本框 310286"/>
          <p:cNvSpPr txBox="1"/>
          <p:nvPr/>
        </p:nvSpPr>
        <p:spPr>
          <a:xfrm>
            <a:off x="4686300" y="3895725"/>
            <a:ext cx="1720850" cy="39687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军 事  工 业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0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0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0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0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0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0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10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10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10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10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284" grpId="0" bldLvl="0" animBg="1"/>
      <p:bldP spid="310285" grpId="0" bldLvl="0" animBg="1"/>
      <p:bldP spid="310286" grpId="0" bldLvl="0" animBg="1"/>
      <p:bldP spid="310287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A_图片 22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2" r="28713"/>
          <a:stretch>
            <a:fillRect/>
          </a:stretch>
        </p:blipFill>
        <p:spPr>
          <a:xfrm>
            <a:off x="4589673" y="1478908"/>
            <a:ext cx="1634357" cy="2736373"/>
          </a:xfrm>
          <a:prstGeom prst="rect">
            <a:avLst/>
          </a:prstGeom>
        </p:spPr>
      </p:pic>
      <p:pic>
        <p:nvPicPr>
          <p:cNvPr id="9" name="PA_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80" y="1478908"/>
            <a:ext cx="2398589" cy="1360732"/>
          </a:xfrm>
          <a:prstGeom prst="rect">
            <a:avLst/>
          </a:prstGeom>
          <a:ln>
            <a:solidFill>
              <a:sysClr val="window" lastClr="FFFFFF"/>
            </a:solidFill>
          </a:ln>
        </p:spPr>
      </p:pic>
      <p:pic>
        <p:nvPicPr>
          <p:cNvPr id="10" name="PA_图片 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32"/>
          <a:stretch>
            <a:fillRect/>
          </a:stretch>
        </p:blipFill>
        <p:spPr>
          <a:xfrm>
            <a:off x="487880" y="2859518"/>
            <a:ext cx="2400000" cy="1355765"/>
          </a:xfrm>
          <a:prstGeom prst="rect">
            <a:avLst/>
          </a:prstGeom>
          <a:ln>
            <a:solidFill>
              <a:sysClr val="window" lastClr="FFFFFF"/>
            </a:solidFill>
          </a:ln>
        </p:spPr>
      </p:pic>
      <p:pic>
        <p:nvPicPr>
          <p:cNvPr id="11" name="PA_图片 10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73" b="11463"/>
          <a:stretch>
            <a:fillRect/>
          </a:stretch>
        </p:blipFill>
        <p:spPr>
          <a:xfrm>
            <a:off x="489971" y="4251654"/>
            <a:ext cx="2397909" cy="1355272"/>
          </a:xfrm>
          <a:prstGeom prst="rect">
            <a:avLst/>
          </a:prstGeom>
          <a:ln>
            <a:solidFill>
              <a:sysClr val="window" lastClr="FFFFFF"/>
            </a:solidFill>
          </a:ln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r="30000"/>
          <a:stretch>
            <a:fillRect/>
          </a:stretch>
        </p:blipFill>
        <p:spPr>
          <a:xfrm>
            <a:off x="2919971" y="1478909"/>
            <a:ext cx="1636200" cy="2736373"/>
          </a:xfrm>
          <a:prstGeom prst="rect">
            <a:avLst/>
          </a:prstGeom>
          <a:ln>
            <a:solidFill>
              <a:sysClr val="window" lastClr="FFFFFF"/>
            </a:solidFill>
          </a:ln>
        </p:spPr>
      </p:pic>
      <p:pic>
        <p:nvPicPr>
          <p:cNvPr id="14" name="PA_图片 1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971" y="4251654"/>
            <a:ext cx="3304058" cy="1350000"/>
          </a:xfrm>
          <a:prstGeom prst="rect">
            <a:avLst/>
          </a:prstGeom>
          <a:ln>
            <a:solidFill>
              <a:sysClr val="window" lastClr="FFFFFF"/>
            </a:solidFill>
          </a:ln>
        </p:spPr>
      </p:pic>
      <p:cxnSp>
        <p:nvCxnSpPr>
          <p:cNvPr id="15" name="PA_直接连接符 14"/>
          <p:cNvCxnSpPr/>
          <p:nvPr>
            <p:custDataLst>
              <p:tags r:id="rId7"/>
            </p:custDataLst>
          </p:nvPr>
        </p:nvCxnSpPr>
        <p:spPr>
          <a:xfrm>
            <a:off x="3101348" y="994022"/>
            <a:ext cx="405000" cy="0"/>
          </a:xfrm>
          <a:prstGeom prst="line">
            <a:avLst/>
          </a:prstGeom>
          <a:noFill/>
          <a:ln w="63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  <p:sp>
        <p:nvSpPr>
          <p:cNvPr id="13" name="PA_矩形 12"/>
          <p:cNvSpPr/>
          <p:nvPr>
            <p:custDataLst>
              <p:tags r:id="rId8"/>
            </p:custDataLst>
          </p:nvPr>
        </p:nvSpPr>
        <p:spPr>
          <a:xfrm>
            <a:off x="6354998" y="1478908"/>
            <a:ext cx="2667750" cy="1602155"/>
          </a:xfrm>
          <a:prstGeom prst="rect">
            <a:avLst/>
          </a:prstGeom>
          <a:solidFill>
            <a:srgbClr val="4472C4">
              <a:alpha val="13000"/>
            </a:srgbClr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PA_文本框 15"/>
          <p:cNvSpPr txBox="1"/>
          <p:nvPr>
            <p:custDataLst>
              <p:tags r:id="rId9"/>
            </p:custDataLst>
          </p:nvPr>
        </p:nvSpPr>
        <p:spPr>
          <a:xfrm>
            <a:off x="6522418" y="2203913"/>
            <a:ext cx="2495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</a:rPr>
              <a:t>军事力量世界第二</a:t>
            </a:r>
          </a:p>
        </p:txBody>
      </p:sp>
      <p:sp>
        <p:nvSpPr>
          <p:cNvPr id="17" name="PA_文本框 16"/>
          <p:cNvSpPr txBox="1"/>
          <p:nvPr>
            <p:custDataLst>
              <p:tags r:id="rId10"/>
            </p:custDataLst>
          </p:nvPr>
        </p:nvSpPr>
        <p:spPr>
          <a:xfrm>
            <a:off x="6522419" y="2633864"/>
            <a:ext cx="262158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</a:rPr>
              <a:t>军费开支占财政</a:t>
            </a:r>
            <a:r>
              <a:rPr lang="en-US" altLang="zh-CN" sz="1800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20%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18" name="PA_矩形 17"/>
          <p:cNvSpPr/>
          <p:nvPr>
            <p:custDataLst>
              <p:tags r:id="rId11"/>
            </p:custDataLst>
          </p:nvPr>
        </p:nvSpPr>
        <p:spPr>
          <a:xfrm>
            <a:off x="6446219" y="1588488"/>
            <a:ext cx="2500330" cy="479175"/>
          </a:xfrm>
          <a:prstGeom prst="rect">
            <a:avLst/>
          </a:prstGeom>
          <a:solidFill>
            <a:srgbClr val="3FA9E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姚体" pitchFamily="2" charset="-122"/>
                <a:ea typeface="方正姚体" pitchFamily="2" charset="-122"/>
              </a:rPr>
              <a:t>军事工业</a:t>
            </a:r>
          </a:p>
        </p:txBody>
      </p:sp>
      <p:sp>
        <p:nvSpPr>
          <p:cNvPr id="19" name="PA_矩形 12"/>
          <p:cNvSpPr/>
          <p:nvPr>
            <p:custDataLst>
              <p:tags r:id="rId12"/>
            </p:custDataLst>
          </p:nvPr>
        </p:nvSpPr>
        <p:spPr>
          <a:xfrm>
            <a:off x="6350073" y="3999499"/>
            <a:ext cx="2667750" cy="1602155"/>
          </a:xfrm>
          <a:prstGeom prst="rect">
            <a:avLst/>
          </a:prstGeom>
          <a:solidFill>
            <a:srgbClr val="4472C4">
              <a:alpha val="13000"/>
            </a:srgbClr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PA_文本框 15"/>
          <p:cNvSpPr txBox="1"/>
          <p:nvPr>
            <p:custDataLst>
              <p:tags r:id="rId13"/>
            </p:custDataLst>
          </p:nvPr>
        </p:nvSpPr>
        <p:spPr>
          <a:xfrm>
            <a:off x="6517493" y="4724504"/>
            <a:ext cx="218098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defRPr/>
            </a:pPr>
            <a:r>
              <a:rPr lang="zh-CN" altLang="en-US" sz="1800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首次载人航天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21" name="PA_文本框 16"/>
          <p:cNvSpPr txBox="1"/>
          <p:nvPr>
            <p:custDataLst>
              <p:tags r:id="rId14"/>
            </p:custDataLst>
          </p:nvPr>
        </p:nvSpPr>
        <p:spPr>
          <a:xfrm>
            <a:off x="6517640" y="5154295"/>
            <a:ext cx="2423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</a:rPr>
              <a:t>航天技术领先世界</a:t>
            </a:r>
          </a:p>
        </p:txBody>
      </p:sp>
      <p:sp>
        <p:nvSpPr>
          <p:cNvPr id="22" name="PA_矩形 17"/>
          <p:cNvSpPr/>
          <p:nvPr>
            <p:custDataLst>
              <p:tags r:id="rId15"/>
            </p:custDataLst>
          </p:nvPr>
        </p:nvSpPr>
        <p:spPr>
          <a:xfrm>
            <a:off x="6441294" y="4109079"/>
            <a:ext cx="2500330" cy="479175"/>
          </a:xfrm>
          <a:prstGeom prst="rect">
            <a:avLst/>
          </a:prstGeom>
          <a:solidFill>
            <a:srgbClr val="3FA9E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姚体" pitchFamily="2" charset="-122"/>
                <a:ea typeface="方正姚体" pitchFamily="2" charset="-122"/>
              </a:rPr>
              <a:t>航天工业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6" grpId="0"/>
      <p:bldP spid="17" grpId="0"/>
      <p:bldP spid="18" grpId="0" bldLvl="0" animBg="1"/>
      <p:bldP spid="19" grpId="0" bldLvl="0" animBg="1"/>
      <p:bldP spid="20" grpId="0"/>
      <p:bldP spid="21" grpId="0"/>
      <p:bldP spid="22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9" name="Picture 3" descr="俄罗斯矿产"/>
          <p:cNvPicPr>
            <a:picLocks noGrp="1" noChangeAspect="1"/>
          </p:cNvPicPr>
          <p:nvPr>
            <p:ph idx="4294967295"/>
          </p:nvPr>
        </p:nvPicPr>
        <p:blipFill>
          <a:blip r:embed="rId2"/>
          <a:srcRect l="1804" t="3271" r="2728" b="4510"/>
          <a:stretch>
            <a:fillRect/>
          </a:stretch>
        </p:blipFill>
        <p:spPr>
          <a:xfrm>
            <a:off x="827088" y="1412875"/>
            <a:ext cx="8316912" cy="5432425"/>
          </a:xfrm>
        </p:spPr>
      </p:pic>
      <p:sp>
        <p:nvSpPr>
          <p:cNvPr id="18441" name="AutoShape 9"/>
          <p:cNvSpPr/>
          <p:nvPr/>
        </p:nvSpPr>
        <p:spPr>
          <a:xfrm>
            <a:off x="5867400" y="5867400"/>
            <a:ext cx="3097213" cy="838200"/>
          </a:xfrm>
          <a:prstGeom prst="wedgeRoundRectCallout">
            <a:avLst>
              <a:gd name="adj1" fmla="val -70398"/>
              <a:gd name="adj2" fmla="val -232574"/>
              <a:gd name="adj3" fmla="val 16667"/>
            </a:avLst>
          </a:prstGeom>
          <a:solidFill>
            <a:srgbClr val="99CCFF"/>
          </a:solidFill>
          <a:ln w="38100" cap="flat" cmpd="sng">
            <a:solidFill>
              <a:srgbClr val="80008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资源不均匀，80%集中乌拉尔山脉以东</a:t>
            </a:r>
          </a:p>
          <a:p>
            <a:pPr algn="ctr"/>
            <a:endParaRPr lang="zh-CN" altLang="en-US" sz="2000" b="1" dirty="0">
              <a:latin typeface="Times New Roman" panose="02020603050405020304" pitchFamily="18" charset="0"/>
              <a:ea typeface="幼圆" pitchFamily="49" charset="-122"/>
            </a:endParaRPr>
          </a:p>
        </p:txBody>
      </p:sp>
      <p:grpSp>
        <p:nvGrpSpPr>
          <p:cNvPr id="2" name="Group 10"/>
          <p:cNvGrpSpPr/>
          <p:nvPr/>
        </p:nvGrpSpPr>
        <p:grpSpPr>
          <a:xfrm>
            <a:off x="4191000" y="3285490"/>
            <a:ext cx="3112086" cy="963175"/>
            <a:chOff x="3074" y="2756"/>
            <a:chExt cx="1631" cy="448"/>
          </a:xfrm>
        </p:grpSpPr>
        <p:sp>
          <p:nvSpPr>
            <p:cNvPr id="55306" name="AutoShape 11"/>
            <p:cNvSpPr/>
            <p:nvPr/>
          </p:nvSpPr>
          <p:spPr>
            <a:xfrm rot="356424">
              <a:off x="3074" y="2756"/>
              <a:ext cx="1628" cy="448"/>
            </a:xfrm>
            <a:prstGeom prst="irregularSeal2">
              <a:avLst/>
            </a:prstGeom>
            <a:solidFill>
              <a:srgbClr val="F7FC7E"/>
            </a:solidFill>
            <a:ln w="50800" cap="flat" cmpd="sng">
              <a:solidFill>
                <a:srgbClr val="993366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zh-CN" altLang="en-US" sz="2400" dirty="0">
                <a:latin typeface="Times New Roman" panose="02020603050405020304" pitchFamily="18" charset="0"/>
                <a:ea typeface="幼圆" pitchFamily="49" charset="-122"/>
              </a:endParaRPr>
            </a:p>
          </p:txBody>
        </p:sp>
        <p:sp>
          <p:nvSpPr>
            <p:cNvPr id="55307" name="Text Box 12"/>
            <p:cNvSpPr txBox="1"/>
            <p:nvPr/>
          </p:nvSpPr>
          <p:spPr>
            <a:xfrm>
              <a:off x="3344" y="2873"/>
              <a:ext cx="1361" cy="21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CC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东部大开发）</a:t>
              </a:r>
            </a:p>
          </p:txBody>
        </p:sp>
      </p:grpSp>
      <p:grpSp>
        <p:nvGrpSpPr>
          <p:cNvPr id="3" name="Group 13"/>
          <p:cNvGrpSpPr/>
          <p:nvPr/>
        </p:nvGrpSpPr>
        <p:grpSpPr>
          <a:xfrm>
            <a:off x="2843213" y="3284538"/>
            <a:ext cx="1393825" cy="1873250"/>
            <a:chOff x="1791" y="2069"/>
            <a:chExt cx="878" cy="1180"/>
          </a:xfrm>
        </p:grpSpPr>
        <p:sp>
          <p:nvSpPr>
            <p:cNvPr id="55309" name="Freeform 14"/>
            <p:cNvSpPr/>
            <p:nvPr/>
          </p:nvSpPr>
          <p:spPr>
            <a:xfrm>
              <a:off x="1791" y="2069"/>
              <a:ext cx="878" cy="998"/>
            </a:xfrm>
            <a:custGeom>
              <a:avLst/>
              <a:gdLst/>
              <a:ahLst/>
              <a:cxnLst>
                <a:cxn ang="0">
                  <a:pos x="787" y="0"/>
                </a:cxn>
                <a:cxn ang="0">
                  <a:pos x="848" y="176"/>
                </a:cxn>
                <a:cxn ang="0">
                  <a:pos x="606" y="235"/>
                </a:cxn>
                <a:cxn ang="0">
                  <a:pos x="0" y="998"/>
                </a:cxn>
              </a:cxnLst>
              <a:rect l="0" t="0" r="0" b="0"/>
              <a:pathLst>
                <a:path w="696" h="816">
                  <a:moveTo>
                    <a:pt x="624" y="0"/>
                  </a:moveTo>
                  <a:cubicBezTo>
                    <a:pt x="660" y="56"/>
                    <a:pt x="696" y="112"/>
                    <a:pt x="672" y="144"/>
                  </a:cubicBezTo>
                  <a:cubicBezTo>
                    <a:pt x="648" y="176"/>
                    <a:pt x="592" y="80"/>
                    <a:pt x="480" y="192"/>
                  </a:cubicBezTo>
                  <a:cubicBezTo>
                    <a:pt x="368" y="304"/>
                    <a:pt x="184" y="560"/>
                    <a:pt x="0" y="816"/>
                  </a:cubicBezTo>
                </a:path>
              </a:pathLst>
            </a:custGeom>
            <a:noFill/>
            <a:ln w="1270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5310" name="Text Box 15"/>
            <p:cNvSpPr txBox="1"/>
            <p:nvPr/>
          </p:nvSpPr>
          <p:spPr>
            <a:xfrm rot="2210278">
              <a:off x="2063" y="2271"/>
              <a:ext cx="318" cy="97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latin typeface="Times New Roman" panose="02020603050405020304" pitchFamily="18" charset="0"/>
                  <a:ea typeface="幼圆" pitchFamily="49" charset="-122"/>
                </a:rPr>
                <a:t>乌拉尔山</a:t>
              </a:r>
            </a:p>
          </p:txBody>
        </p:sp>
      </p:grpSp>
      <p:sp>
        <p:nvSpPr>
          <p:cNvPr id="18449" name="Text Box 17"/>
          <p:cNvSpPr txBox="1"/>
          <p:nvPr/>
        </p:nvSpPr>
        <p:spPr>
          <a:xfrm>
            <a:off x="836613" y="1412875"/>
            <a:ext cx="2987675" cy="82391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800" dirty="0">
                <a:solidFill>
                  <a:srgbClr val="000099"/>
                </a:solidFill>
                <a:latin typeface="方正姚体" pitchFamily="2" charset="-122"/>
                <a:ea typeface="方正姚体" pitchFamily="2" charset="-122"/>
              </a:rPr>
              <a:t> </a:t>
            </a:r>
            <a:endParaRPr lang="zh-CN" altLang="en-US" sz="4800" dirty="0">
              <a:solidFill>
                <a:srgbClr val="CC0000"/>
              </a:solidFill>
              <a:latin typeface="方正姚体" pitchFamily="2" charset="-122"/>
              <a:ea typeface="方正姚体" pitchFamily="2" charset="-122"/>
            </a:endParaRPr>
          </a:p>
        </p:txBody>
      </p:sp>
      <p:sp>
        <p:nvSpPr>
          <p:cNvPr id="55312" name="AutoShape 18"/>
          <p:cNvSpPr/>
          <p:nvPr/>
        </p:nvSpPr>
        <p:spPr>
          <a:xfrm rot="10720066">
            <a:off x="4038600" y="3962400"/>
            <a:ext cx="152400" cy="304800"/>
          </a:xfrm>
          <a:prstGeom prst="flowChartManualOperation">
            <a:avLst/>
          </a:prstGeom>
          <a:solidFill>
            <a:srgbClr val="FF00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2400" dirty="0">
              <a:latin typeface="Times New Roman" panose="02020603050405020304" pitchFamily="18" charset="0"/>
              <a:ea typeface="幼圆" pitchFamily="49" charset="-122"/>
            </a:endParaRPr>
          </a:p>
        </p:txBody>
      </p:sp>
      <p:sp>
        <p:nvSpPr>
          <p:cNvPr id="55313" name="AutoShape 19"/>
          <p:cNvSpPr/>
          <p:nvPr/>
        </p:nvSpPr>
        <p:spPr>
          <a:xfrm rot="10720066">
            <a:off x="2619375" y="4076700"/>
            <a:ext cx="152400" cy="228600"/>
          </a:xfrm>
          <a:prstGeom prst="flowChartManualOperation">
            <a:avLst/>
          </a:prstGeom>
          <a:solidFill>
            <a:srgbClr val="FF00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2400" dirty="0">
              <a:latin typeface="Times New Roman" panose="02020603050405020304" pitchFamily="18" charset="0"/>
              <a:ea typeface="幼圆" pitchFamily="49" charset="-122"/>
            </a:endParaRPr>
          </a:p>
        </p:txBody>
      </p:sp>
      <p:sp>
        <p:nvSpPr>
          <p:cNvPr id="55314" name="Rectangle 20"/>
          <p:cNvSpPr/>
          <p:nvPr/>
        </p:nvSpPr>
        <p:spPr>
          <a:xfrm>
            <a:off x="4648200" y="5029200"/>
            <a:ext cx="152400" cy="152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2400" dirty="0">
              <a:latin typeface="Times New Roman" panose="02020603050405020304" pitchFamily="18" charset="0"/>
              <a:ea typeface="幼圆" pitchFamily="49" charset="-122"/>
            </a:endParaRPr>
          </a:p>
        </p:txBody>
      </p:sp>
      <p:sp>
        <p:nvSpPr>
          <p:cNvPr id="55315" name="AutoShape 21"/>
          <p:cNvSpPr/>
          <p:nvPr/>
        </p:nvSpPr>
        <p:spPr>
          <a:xfrm>
            <a:off x="1676400" y="3505200"/>
            <a:ext cx="228600" cy="2286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2400" dirty="0">
              <a:latin typeface="Times New Roman" panose="02020603050405020304" pitchFamily="18" charset="0"/>
              <a:ea typeface="幼圆" pitchFamily="49" charset="-122"/>
            </a:endParaRPr>
          </a:p>
        </p:txBody>
      </p:sp>
      <p:sp>
        <p:nvSpPr>
          <p:cNvPr id="55316" name="Text Box 22"/>
          <p:cNvSpPr txBox="1"/>
          <p:nvPr/>
        </p:nvSpPr>
        <p:spPr>
          <a:xfrm>
            <a:off x="4876800" y="4724400"/>
            <a:ext cx="441325" cy="5191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A</a:t>
            </a:r>
          </a:p>
        </p:txBody>
      </p:sp>
      <p:sp>
        <p:nvSpPr>
          <p:cNvPr id="55317" name="Text Box 23"/>
          <p:cNvSpPr txBox="1"/>
          <p:nvPr/>
        </p:nvSpPr>
        <p:spPr>
          <a:xfrm>
            <a:off x="1600200" y="3671888"/>
            <a:ext cx="420688" cy="51911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B</a:t>
            </a:r>
          </a:p>
        </p:txBody>
      </p:sp>
      <p:sp>
        <p:nvSpPr>
          <p:cNvPr id="55318" name="Text Box 24"/>
          <p:cNvSpPr txBox="1"/>
          <p:nvPr/>
        </p:nvSpPr>
        <p:spPr>
          <a:xfrm>
            <a:off x="4130675" y="4129088"/>
            <a:ext cx="441325" cy="51911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C</a:t>
            </a:r>
          </a:p>
        </p:txBody>
      </p:sp>
      <p:sp>
        <p:nvSpPr>
          <p:cNvPr id="55319" name="Text Box 25"/>
          <p:cNvSpPr txBox="1"/>
          <p:nvPr/>
        </p:nvSpPr>
        <p:spPr>
          <a:xfrm>
            <a:off x="2682875" y="3962400"/>
            <a:ext cx="441325" cy="5191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D</a:t>
            </a:r>
          </a:p>
        </p:txBody>
      </p:sp>
      <p:sp>
        <p:nvSpPr>
          <p:cNvPr id="55320" name="Text Box 36"/>
          <p:cNvSpPr txBox="1"/>
          <p:nvPr/>
        </p:nvSpPr>
        <p:spPr>
          <a:xfrm>
            <a:off x="762000" y="1395413"/>
            <a:ext cx="6762750" cy="1476375"/>
          </a:xfrm>
          <a:prstGeom prst="rect">
            <a:avLst/>
          </a:prstGeom>
          <a:solidFill>
            <a:srgbClr val="FFFFFF"/>
          </a:solidFill>
          <a:ln w="31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lstStyle/>
          <a:p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幼圆" pitchFamily="49" charset="-122"/>
              </a:rPr>
              <a:t>主要煤田________</a:t>
            </a:r>
            <a:r>
              <a:rPr lang="en-US" altLang="zh-CN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幼圆" pitchFamily="49" charset="-122"/>
              </a:rPr>
              <a:t>___</a:t>
            </a:r>
          </a:p>
          <a:p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幼圆" pitchFamily="49" charset="-122"/>
              </a:rPr>
              <a:t>最大的铁矿________</a:t>
            </a:r>
            <a:r>
              <a:rPr lang="en-US" altLang="zh-CN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幼圆" pitchFamily="49" charset="-122"/>
              </a:rPr>
              <a:t>___</a:t>
            </a:r>
          </a:p>
          <a:p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幼圆" pitchFamily="49" charset="-122"/>
              </a:rPr>
              <a:t>大油田__________</a:t>
            </a:r>
            <a:r>
              <a:rPr lang="en-US" altLang="zh-CN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幼圆" pitchFamily="49" charset="-122"/>
              </a:rPr>
              <a:t>__</a:t>
            </a:r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幼圆" pitchFamily="49" charset="-122"/>
              </a:rPr>
              <a:t>、</a:t>
            </a:r>
            <a:r>
              <a:rPr lang="en-US" altLang="zh-CN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幼圆" pitchFamily="49" charset="-122"/>
              </a:rPr>
              <a:t>___________</a:t>
            </a:r>
            <a:endParaRPr lang="zh-CN" altLang="en-US" sz="3000" b="1" dirty="0">
              <a:solidFill>
                <a:srgbClr val="000000"/>
              </a:solidFill>
              <a:latin typeface="Times New Roman" panose="02020603050405020304" pitchFamily="18" charset="0"/>
              <a:ea typeface="幼圆" pitchFamily="49" charset="-122"/>
            </a:endParaRPr>
          </a:p>
        </p:txBody>
      </p:sp>
      <p:sp>
        <p:nvSpPr>
          <p:cNvPr id="18469" name="Text Box 37"/>
          <p:cNvSpPr txBox="1"/>
          <p:nvPr/>
        </p:nvSpPr>
        <p:spPr>
          <a:xfrm>
            <a:off x="2519363" y="1441450"/>
            <a:ext cx="1630362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A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库兹巴斯</a:t>
            </a:r>
          </a:p>
        </p:txBody>
      </p:sp>
      <p:sp>
        <p:nvSpPr>
          <p:cNvPr id="18470" name="Text Box 38"/>
          <p:cNvSpPr txBox="1"/>
          <p:nvPr/>
        </p:nvSpPr>
        <p:spPr>
          <a:xfrm>
            <a:off x="2924175" y="1919288"/>
            <a:ext cx="161290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B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库尔斯克</a:t>
            </a:r>
          </a:p>
        </p:txBody>
      </p:sp>
      <p:sp>
        <p:nvSpPr>
          <p:cNvPr id="18471" name="Text Box 39"/>
          <p:cNvSpPr txBox="1"/>
          <p:nvPr/>
        </p:nvSpPr>
        <p:spPr>
          <a:xfrm>
            <a:off x="2230438" y="2359025"/>
            <a:ext cx="1630362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C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秋明油田</a:t>
            </a:r>
          </a:p>
        </p:txBody>
      </p:sp>
      <p:sp>
        <p:nvSpPr>
          <p:cNvPr id="18472" name="Text Box 40"/>
          <p:cNvSpPr txBox="1"/>
          <p:nvPr/>
        </p:nvSpPr>
        <p:spPr>
          <a:xfrm>
            <a:off x="4705350" y="2359025"/>
            <a:ext cx="2243138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D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幼圆" pitchFamily="49" charset="-122"/>
              </a:rPr>
              <a:t>第二巴库油田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0165" y="17145"/>
            <a:ext cx="9044305" cy="1309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zh-CN" sz="36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俄罗斯工业发展的有利条件：</a:t>
            </a:r>
          </a:p>
          <a:p>
            <a:pPr>
              <a:lnSpc>
                <a:spcPct val="110000"/>
              </a:lnSpc>
            </a:pPr>
            <a:r>
              <a:rPr lang="zh-CN" altLang="zh-CN" sz="36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煤、铁、石油等资源丰富，交通便利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1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" presetClass="exit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6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41" grpId="0" bldLvl="0" animBg="1"/>
      <p:bldP spid="18441" grpId="1" bldLvl="0" animBg="1"/>
      <p:bldP spid="18441" grpId="2" bldLvl="0" animBg="1"/>
      <p:bldP spid="18449" grpId="0"/>
      <p:bldP spid="18469" grpId="0"/>
      <p:bldP spid="18470" grpId="0"/>
      <p:bldP spid="18471" grpId="0"/>
      <p:bldP spid="1847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255" name="图片 309254" descr="俄罗斯矿产资源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99478" y="800100"/>
            <a:ext cx="7345362" cy="4324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9257" name="任意多边形 309256"/>
          <p:cNvSpPr/>
          <p:nvPr/>
        </p:nvSpPr>
        <p:spPr>
          <a:xfrm>
            <a:off x="1896745" y="2066925"/>
            <a:ext cx="325438" cy="312738"/>
          </a:xfrm>
          <a:custGeom>
            <a:avLst/>
            <a:gdLst/>
            <a:ahLst/>
            <a:cxnLst/>
            <a:rect l="0" t="0" r="0" b="0"/>
            <a:pathLst>
              <a:path w="205" h="197">
                <a:moveTo>
                  <a:pt x="23" y="7"/>
                </a:moveTo>
                <a:cubicBezTo>
                  <a:pt x="11" y="60"/>
                  <a:pt x="0" y="114"/>
                  <a:pt x="23" y="144"/>
                </a:cubicBezTo>
                <a:cubicBezTo>
                  <a:pt x="46" y="174"/>
                  <a:pt x="129" y="197"/>
                  <a:pt x="159" y="189"/>
                </a:cubicBezTo>
                <a:cubicBezTo>
                  <a:pt x="189" y="181"/>
                  <a:pt x="205" y="128"/>
                  <a:pt x="205" y="98"/>
                </a:cubicBezTo>
                <a:cubicBezTo>
                  <a:pt x="205" y="68"/>
                  <a:pt x="174" y="14"/>
                  <a:pt x="159" y="7"/>
                </a:cubicBezTo>
                <a:cubicBezTo>
                  <a:pt x="144" y="0"/>
                  <a:pt x="129" y="53"/>
                  <a:pt x="114" y="53"/>
                </a:cubicBezTo>
                <a:cubicBezTo>
                  <a:pt x="99" y="53"/>
                  <a:pt x="83" y="30"/>
                  <a:pt x="68" y="7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58" name="任意多边形 309257"/>
          <p:cNvSpPr/>
          <p:nvPr/>
        </p:nvSpPr>
        <p:spPr>
          <a:xfrm>
            <a:off x="1697038" y="2645728"/>
            <a:ext cx="525462" cy="355600"/>
          </a:xfrm>
          <a:custGeom>
            <a:avLst/>
            <a:gdLst/>
            <a:ahLst/>
            <a:cxnLst/>
            <a:rect l="0" t="0" r="0" b="0"/>
            <a:pathLst>
              <a:path w="331" h="224">
                <a:moveTo>
                  <a:pt x="38" y="51"/>
                </a:moveTo>
                <a:cubicBezTo>
                  <a:pt x="37" y="74"/>
                  <a:pt x="0" y="161"/>
                  <a:pt x="35" y="189"/>
                </a:cubicBezTo>
                <a:cubicBezTo>
                  <a:pt x="70" y="217"/>
                  <a:pt x="204" y="220"/>
                  <a:pt x="248" y="222"/>
                </a:cubicBezTo>
                <a:cubicBezTo>
                  <a:pt x="292" y="224"/>
                  <a:pt x="291" y="216"/>
                  <a:pt x="302" y="204"/>
                </a:cubicBezTo>
                <a:cubicBezTo>
                  <a:pt x="313" y="192"/>
                  <a:pt x="314" y="172"/>
                  <a:pt x="317" y="150"/>
                </a:cubicBezTo>
                <a:cubicBezTo>
                  <a:pt x="320" y="128"/>
                  <a:pt x="331" y="93"/>
                  <a:pt x="320" y="72"/>
                </a:cubicBezTo>
                <a:cubicBezTo>
                  <a:pt x="309" y="51"/>
                  <a:pt x="275" y="35"/>
                  <a:pt x="248" y="24"/>
                </a:cubicBezTo>
                <a:cubicBezTo>
                  <a:pt x="221" y="13"/>
                  <a:pt x="183" y="6"/>
                  <a:pt x="155" y="3"/>
                </a:cubicBezTo>
                <a:cubicBezTo>
                  <a:pt x="127" y="0"/>
                  <a:pt x="93" y="5"/>
                  <a:pt x="77" y="6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59" name="任意多边形 309258"/>
          <p:cNvSpPr/>
          <p:nvPr/>
        </p:nvSpPr>
        <p:spPr>
          <a:xfrm>
            <a:off x="2481263" y="3124835"/>
            <a:ext cx="742950" cy="788988"/>
          </a:xfrm>
          <a:custGeom>
            <a:avLst/>
            <a:gdLst/>
            <a:ahLst/>
            <a:cxnLst/>
            <a:rect l="0" t="0" r="0" b="0"/>
            <a:pathLst>
              <a:path w="468" h="497">
                <a:moveTo>
                  <a:pt x="27" y="334"/>
                </a:moveTo>
                <a:cubicBezTo>
                  <a:pt x="25" y="356"/>
                  <a:pt x="0" y="439"/>
                  <a:pt x="12" y="466"/>
                </a:cubicBezTo>
                <a:cubicBezTo>
                  <a:pt x="24" y="493"/>
                  <a:pt x="66" y="497"/>
                  <a:pt x="99" y="496"/>
                </a:cubicBezTo>
                <a:cubicBezTo>
                  <a:pt x="132" y="495"/>
                  <a:pt x="175" y="485"/>
                  <a:pt x="210" y="457"/>
                </a:cubicBezTo>
                <a:cubicBezTo>
                  <a:pt x="245" y="429"/>
                  <a:pt x="274" y="381"/>
                  <a:pt x="306" y="331"/>
                </a:cubicBezTo>
                <a:cubicBezTo>
                  <a:pt x="338" y="281"/>
                  <a:pt x="381" y="213"/>
                  <a:pt x="402" y="160"/>
                </a:cubicBezTo>
                <a:cubicBezTo>
                  <a:pt x="423" y="107"/>
                  <a:pt x="468" y="20"/>
                  <a:pt x="432" y="10"/>
                </a:cubicBezTo>
                <a:cubicBezTo>
                  <a:pt x="396" y="0"/>
                  <a:pt x="242" y="62"/>
                  <a:pt x="183" y="97"/>
                </a:cubicBezTo>
                <a:cubicBezTo>
                  <a:pt x="124" y="132"/>
                  <a:pt x="100" y="192"/>
                  <a:pt x="78" y="217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0" name="任意多边形 309259"/>
          <p:cNvSpPr/>
          <p:nvPr/>
        </p:nvSpPr>
        <p:spPr>
          <a:xfrm>
            <a:off x="3857308" y="3848100"/>
            <a:ext cx="719137" cy="652463"/>
          </a:xfrm>
          <a:custGeom>
            <a:avLst/>
            <a:gdLst/>
            <a:ahLst/>
            <a:cxnLst/>
            <a:rect l="0" t="0" r="0" b="0"/>
            <a:pathLst>
              <a:path w="453" h="411">
                <a:moveTo>
                  <a:pt x="0" y="290"/>
                </a:moveTo>
                <a:cubicBezTo>
                  <a:pt x="10" y="306"/>
                  <a:pt x="34" y="368"/>
                  <a:pt x="66" y="386"/>
                </a:cubicBezTo>
                <a:cubicBezTo>
                  <a:pt x="98" y="404"/>
                  <a:pt x="149" y="411"/>
                  <a:pt x="192" y="398"/>
                </a:cubicBezTo>
                <a:cubicBezTo>
                  <a:pt x="235" y="385"/>
                  <a:pt x="289" y="339"/>
                  <a:pt x="327" y="308"/>
                </a:cubicBezTo>
                <a:cubicBezTo>
                  <a:pt x="365" y="277"/>
                  <a:pt x="402" y="248"/>
                  <a:pt x="420" y="212"/>
                </a:cubicBezTo>
                <a:cubicBezTo>
                  <a:pt x="438" y="176"/>
                  <a:pt x="453" y="126"/>
                  <a:pt x="438" y="92"/>
                </a:cubicBezTo>
                <a:cubicBezTo>
                  <a:pt x="423" y="58"/>
                  <a:pt x="376" y="16"/>
                  <a:pt x="330" y="8"/>
                </a:cubicBezTo>
                <a:cubicBezTo>
                  <a:pt x="284" y="0"/>
                  <a:pt x="205" y="23"/>
                  <a:pt x="162" y="44"/>
                </a:cubicBezTo>
                <a:cubicBezTo>
                  <a:pt x="119" y="65"/>
                  <a:pt x="93" y="115"/>
                  <a:pt x="75" y="134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1" name="任意多边形 309260"/>
          <p:cNvSpPr/>
          <p:nvPr/>
        </p:nvSpPr>
        <p:spPr>
          <a:xfrm>
            <a:off x="1643063" y="3848100"/>
            <a:ext cx="214312" cy="228600"/>
          </a:xfrm>
          <a:custGeom>
            <a:avLst/>
            <a:gdLst/>
            <a:ahLst/>
            <a:cxnLst/>
            <a:rect l="0" t="0" r="0" b="0"/>
            <a:pathLst>
              <a:path w="135" h="144">
                <a:moveTo>
                  <a:pt x="0" y="99"/>
                </a:moveTo>
                <a:cubicBezTo>
                  <a:pt x="8" y="106"/>
                  <a:pt x="31" y="138"/>
                  <a:pt x="51" y="141"/>
                </a:cubicBezTo>
                <a:cubicBezTo>
                  <a:pt x="71" y="144"/>
                  <a:pt x="109" y="124"/>
                  <a:pt x="120" y="117"/>
                </a:cubicBezTo>
                <a:cubicBezTo>
                  <a:pt x="131" y="110"/>
                  <a:pt x="115" y="116"/>
                  <a:pt x="117" y="99"/>
                </a:cubicBezTo>
                <a:cubicBezTo>
                  <a:pt x="119" y="82"/>
                  <a:pt x="135" y="30"/>
                  <a:pt x="129" y="15"/>
                </a:cubicBezTo>
                <a:cubicBezTo>
                  <a:pt x="123" y="0"/>
                  <a:pt x="101" y="4"/>
                  <a:pt x="81" y="9"/>
                </a:cubicBezTo>
                <a:cubicBezTo>
                  <a:pt x="61" y="14"/>
                  <a:pt x="22" y="38"/>
                  <a:pt x="6" y="45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2" name="任意多边形 309261"/>
          <p:cNvSpPr/>
          <p:nvPr/>
        </p:nvSpPr>
        <p:spPr>
          <a:xfrm>
            <a:off x="4959985" y="4392930"/>
            <a:ext cx="231775" cy="223838"/>
          </a:xfrm>
          <a:custGeom>
            <a:avLst/>
            <a:gdLst/>
            <a:ahLst/>
            <a:cxnLst/>
            <a:rect l="0" t="0" r="0" b="0"/>
            <a:pathLst>
              <a:path w="146" h="141">
                <a:moveTo>
                  <a:pt x="0" y="95"/>
                </a:moveTo>
                <a:cubicBezTo>
                  <a:pt x="8" y="102"/>
                  <a:pt x="33" y="133"/>
                  <a:pt x="51" y="137"/>
                </a:cubicBezTo>
                <a:cubicBezTo>
                  <a:pt x="69" y="141"/>
                  <a:pt x="91" y="130"/>
                  <a:pt x="106" y="119"/>
                </a:cubicBezTo>
                <a:cubicBezTo>
                  <a:pt x="121" y="108"/>
                  <a:pt x="138" y="86"/>
                  <a:pt x="142" y="68"/>
                </a:cubicBezTo>
                <a:cubicBezTo>
                  <a:pt x="146" y="50"/>
                  <a:pt x="139" y="21"/>
                  <a:pt x="129" y="11"/>
                </a:cubicBezTo>
                <a:cubicBezTo>
                  <a:pt x="119" y="1"/>
                  <a:pt x="101" y="0"/>
                  <a:pt x="81" y="5"/>
                </a:cubicBezTo>
                <a:cubicBezTo>
                  <a:pt x="61" y="10"/>
                  <a:pt x="22" y="34"/>
                  <a:pt x="6" y="41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3" name="任意多边形 309262"/>
          <p:cNvSpPr/>
          <p:nvPr/>
        </p:nvSpPr>
        <p:spPr>
          <a:xfrm>
            <a:off x="6773545" y="3847783"/>
            <a:ext cx="403225" cy="1089025"/>
          </a:xfrm>
          <a:custGeom>
            <a:avLst/>
            <a:gdLst/>
            <a:ahLst/>
            <a:cxnLst/>
            <a:rect l="0" t="0" r="0" b="0"/>
            <a:pathLst>
              <a:path w="254" h="686">
                <a:moveTo>
                  <a:pt x="0" y="337"/>
                </a:moveTo>
                <a:cubicBezTo>
                  <a:pt x="12" y="344"/>
                  <a:pt x="44" y="400"/>
                  <a:pt x="72" y="382"/>
                </a:cubicBezTo>
                <a:cubicBezTo>
                  <a:pt x="100" y="364"/>
                  <a:pt x="157" y="238"/>
                  <a:pt x="171" y="229"/>
                </a:cubicBezTo>
                <a:cubicBezTo>
                  <a:pt x="185" y="220"/>
                  <a:pt x="156" y="299"/>
                  <a:pt x="159" y="328"/>
                </a:cubicBezTo>
                <a:cubicBezTo>
                  <a:pt x="162" y="357"/>
                  <a:pt x="187" y="377"/>
                  <a:pt x="192" y="403"/>
                </a:cubicBezTo>
                <a:cubicBezTo>
                  <a:pt x="197" y="429"/>
                  <a:pt x="200" y="461"/>
                  <a:pt x="189" y="484"/>
                </a:cubicBezTo>
                <a:cubicBezTo>
                  <a:pt x="178" y="507"/>
                  <a:pt x="128" y="513"/>
                  <a:pt x="123" y="544"/>
                </a:cubicBezTo>
                <a:cubicBezTo>
                  <a:pt x="118" y="575"/>
                  <a:pt x="144" y="660"/>
                  <a:pt x="159" y="673"/>
                </a:cubicBezTo>
                <a:cubicBezTo>
                  <a:pt x="174" y="686"/>
                  <a:pt x="202" y="672"/>
                  <a:pt x="216" y="625"/>
                </a:cubicBezTo>
                <a:cubicBezTo>
                  <a:pt x="230" y="578"/>
                  <a:pt x="238" y="452"/>
                  <a:pt x="243" y="391"/>
                </a:cubicBezTo>
                <a:cubicBezTo>
                  <a:pt x="248" y="330"/>
                  <a:pt x="254" y="319"/>
                  <a:pt x="246" y="259"/>
                </a:cubicBezTo>
                <a:cubicBezTo>
                  <a:pt x="238" y="199"/>
                  <a:pt x="221" y="62"/>
                  <a:pt x="195" y="31"/>
                </a:cubicBezTo>
                <a:cubicBezTo>
                  <a:pt x="169" y="0"/>
                  <a:pt x="112" y="35"/>
                  <a:pt x="87" y="70"/>
                </a:cubicBezTo>
                <a:cubicBezTo>
                  <a:pt x="62" y="105"/>
                  <a:pt x="56" y="203"/>
                  <a:pt x="48" y="238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4" name="文本框 309263"/>
          <p:cNvSpPr txBox="1"/>
          <p:nvPr/>
        </p:nvSpPr>
        <p:spPr>
          <a:xfrm>
            <a:off x="208915" y="137160"/>
            <a:ext cx="320992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宋体" panose="02010600030101010101" pitchFamily="2" charset="-122"/>
              </a:rPr>
              <a:t>俄罗斯工业区分布</a:t>
            </a:r>
          </a:p>
        </p:txBody>
      </p:sp>
      <p:sp>
        <p:nvSpPr>
          <p:cNvPr id="309265" name="线形标注 1 309264"/>
          <p:cNvSpPr/>
          <p:nvPr/>
        </p:nvSpPr>
        <p:spPr>
          <a:xfrm>
            <a:off x="208916" y="384493"/>
            <a:ext cx="368934" cy="2133599"/>
          </a:xfrm>
          <a:prstGeom prst="borderCallout1">
            <a:avLst>
              <a:gd name="adj1" fmla="val 6454"/>
              <a:gd name="adj2" fmla="val 123764"/>
              <a:gd name="adj3" fmla="val 86651"/>
              <a:gd name="adj4" fmla="val 508779"/>
            </a:avLst>
          </a:prstGeom>
          <a:solidFill>
            <a:srgbClr val="CCFFFF"/>
          </a:solidFill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square" lIns="0" tIns="0" rIns="0" bIns="0">
            <a:spAutoFit/>
          </a:bodyPr>
          <a:lstStyle/>
          <a:p>
            <a:pPr algn="ctr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圣彼得堡工业区</a:t>
            </a:r>
          </a:p>
        </p:txBody>
      </p:sp>
      <p:sp>
        <p:nvSpPr>
          <p:cNvPr id="309266" name="线形标注 1 309265"/>
          <p:cNvSpPr/>
          <p:nvPr/>
        </p:nvSpPr>
        <p:spPr>
          <a:xfrm>
            <a:off x="285434" y="3048001"/>
            <a:ext cx="368934" cy="1828799"/>
          </a:xfrm>
          <a:prstGeom prst="borderCallout1">
            <a:avLst>
              <a:gd name="adj1" fmla="val 7514"/>
              <a:gd name="adj2" fmla="val 123764"/>
              <a:gd name="adj3" fmla="val -9861"/>
              <a:gd name="adj4" fmla="val 461016"/>
            </a:avLst>
          </a:prstGeom>
          <a:solidFill>
            <a:srgbClr val="CCFFFF"/>
          </a:solidFill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square" lIns="0" tIns="0" rIns="0" bIns="0">
            <a:spAutoFit/>
          </a:bodyPr>
          <a:lstStyle/>
          <a:p>
            <a:pPr algn="ctr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莫斯科工业区</a:t>
            </a:r>
          </a:p>
        </p:txBody>
      </p:sp>
      <p:sp>
        <p:nvSpPr>
          <p:cNvPr id="309267" name="线形标注 1 309266"/>
          <p:cNvSpPr/>
          <p:nvPr/>
        </p:nvSpPr>
        <p:spPr>
          <a:xfrm>
            <a:off x="8329296" y="137160"/>
            <a:ext cx="368934" cy="2124075"/>
          </a:xfrm>
          <a:prstGeom prst="borderCallout1">
            <a:avLst>
              <a:gd name="adj1" fmla="val 7514"/>
              <a:gd name="adj2" fmla="val -23764"/>
              <a:gd name="adj3" fmla="val 154469"/>
              <a:gd name="adj4" fmla="val -1489160"/>
            </a:avLst>
          </a:prstGeom>
          <a:solidFill>
            <a:srgbClr val="CCFFFF"/>
          </a:solidFill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square" lIns="0" tIns="0" rIns="0" bIns="0">
            <a:spAutoFit/>
          </a:bodyPr>
          <a:lstStyle/>
          <a:p>
            <a:pPr algn="ctr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乌拉尔工业区</a:t>
            </a:r>
          </a:p>
        </p:txBody>
      </p:sp>
      <p:sp>
        <p:nvSpPr>
          <p:cNvPr id="309268" name="线形标注 1 309267"/>
          <p:cNvSpPr/>
          <p:nvPr/>
        </p:nvSpPr>
        <p:spPr>
          <a:xfrm>
            <a:off x="8566151" y="2379981"/>
            <a:ext cx="368934" cy="2438399"/>
          </a:xfrm>
          <a:prstGeom prst="borderCallout1">
            <a:avLst>
              <a:gd name="adj1" fmla="val 5653"/>
              <a:gd name="adj2" fmla="val -23764"/>
              <a:gd name="adj3" fmla="val 77760"/>
              <a:gd name="adj4" fmla="val -1218936"/>
            </a:avLst>
          </a:prstGeom>
          <a:solidFill>
            <a:srgbClr val="CCFFFF"/>
          </a:solidFill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square" lIns="0" tIns="0" rIns="0" bIns="0">
            <a:spAutoFit/>
          </a:bodyPr>
          <a:lstStyle/>
          <a:p>
            <a:pPr algn="ctr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新西伯利亚工业区</a:t>
            </a:r>
          </a:p>
        </p:txBody>
      </p:sp>
      <p:sp>
        <p:nvSpPr>
          <p:cNvPr id="309269" name="文本框 309268"/>
          <p:cNvSpPr txBox="1"/>
          <p:nvPr/>
        </p:nvSpPr>
        <p:spPr>
          <a:xfrm>
            <a:off x="208915" y="5124450"/>
            <a:ext cx="8726170" cy="171831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>
              <a:lnSpc>
                <a:spcPct val="115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观察此图，说一说，俄罗斯工业分布有何特点？</a:t>
            </a:r>
          </a:p>
          <a:p>
            <a:pPr>
              <a:lnSpc>
                <a:spcPct val="115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工业区大多布局在资源丰富地区，属于资源型工业布局。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062095" y="1371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22320" y="137160"/>
            <a:ext cx="48304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u="sng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大部分工业集中在欧洲部分。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9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9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9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9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9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9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9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9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9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9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9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9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9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9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9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09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09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09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09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65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66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09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09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69">
                                            <p:txEl>
                                              <p:charRg st="22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09269">
                                            <p:txEl>
                                              <p:charRg st="22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9269">
                                            <p:txEl>
                                              <p:charRg st="22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265" grpId="0" bldLvl="0" animBg="1"/>
      <p:bldP spid="309266" grpId="0" bldLvl="0" animBg="1"/>
      <p:bldP spid="309267" grpId="0" bldLvl="0" animBg="1"/>
      <p:bldP spid="309268" grpId="0" bldLvl="0" animBg="1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255" name="图片 309254" descr="俄罗斯矿产资源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9470" y="532765"/>
            <a:ext cx="7231380" cy="4257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9257" name="任意多边形 309256"/>
          <p:cNvSpPr/>
          <p:nvPr/>
        </p:nvSpPr>
        <p:spPr>
          <a:xfrm>
            <a:off x="1857375" y="1767840"/>
            <a:ext cx="325438" cy="312738"/>
          </a:xfrm>
          <a:custGeom>
            <a:avLst/>
            <a:gdLst/>
            <a:ahLst/>
            <a:cxnLst/>
            <a:rect l="0" t="0" r="0" b="0"/>
            <a:pathLst>
              <a:path w="205" h="197">
                <a:moveTo>
                  <a:pt x="23" y="7"/>
                </a:moveTo>
                <a:cubicBezTo>
                  <a:pt x="11" y="60"/>
                  <a:pt x="0" y="114"/>
                  <a:pt x="23" y="144"/>
                </a:cubicBezTo>
                <a:cubicBezTo>
                  <a:pt x="46" y="174"/>
                  <a:pt x="129" y="197"/>
                  <a:pt x="159" y="189"/>
                </a:cubicBezTo>
                <a:cubicBezTo>
                  <a:pt x="189" y="181"/>
                  <a:pt x="205" y="128"/>
                  <a:pt x="205" y="98"/>
                </a:cubicBezTo>
                <a:cubicBezTo>
                  <a:pt x="205" y="68"/>
                  <a:pt x="174" y="14"/>
                  <a:pt x="159" y="7"/>
                </a:cubicBezTo>
                <a:cubicBezTo>
                  <a:pt x="144" y="0"/>
                  <a:pt x="129" y="53"/>
                  <a:pt x="114" y="53"/>
                </a:cubicBezTo>
                <a:cubicBezTo>
                  <a:pt x="99" y="53"/>
                  <a:pt x="83" y="30"/>
                  <a:pt x="68" y="7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58" name="任意多边形 309257"/>
          <p:cNvSpPr/>
          <p:nvPr/>
        </p:nvSpPr>
        <p:spPr>
          <a:xfrm>
            <a:off x="1643063" y="2318703"/>
            <a:ext cx="525462" cy="355600"/>
          </a:xfrm>
          <a:custGeom>
            <a:avLst/>
            <a:gdLst/>
            <a:ahLst/>
            <a:cxnLst/>
            <a:rect l="0" t="0" r="0" b="0"/>
            <a:pathLst>
              <a:path w="331" h="224">
                <a:moveTo>
                  <a:pt x="38" y="51"/>
                </a:moveTo>
                <a:cubicBezTo>
                  <a:pt x="37" y="74"/>
                  <a:pt x="0" y="161"/>
                  <a:pt x="35" y="189"/>
                </a:cubicBezTo>
                <a:cubicBezTo>
                  <a:pt x="70" y="217"/>
                  <a:pt x="204" y="220"/>
                  <a:pt x="248" y="222"/>
                </a:cubicBezTo>
                <a:cubicBezTo>
                  <a:pt x="292" y="224"/>
                  <a:pt x="291" y="216"/>
                  <a:pt x="302" y="204"/>
                </a:cubicBezTo>
                <a:cubicBezTo>
                  <a:pt x="313" y="192"/>
                  <a:pt x="314" y="172"/>
                  <a:pt x="317" y="150"/>
                </a:cubicBezTo>
                <a:cubicBezTo>
                  <a:pt x="320" y="128"/>
                  <a:pt x="331" y="93"/>
                  <a:pt x="320" y="72"/>
                </a:cubicBezTo>
                <a:cubicBezTo>
                  <a:pt x="309" y="51"/>
                  <a:pt x="275" y="35"/>
                  <a:pt x="248" y="24"/>
                </a:cubicBezTo>
                <a:cubicBezTo>
                  <a:pt x="221" y="13"/>
                  <a:pt x="183" y="6"/>
                  <a:pt x="155" y="3"/>
                </a:cubicBezTo>
                <a:cubicBezTo>
                  <a:pt x="127" y="0"/>
                  <a:pt x="93" y="5"/>
                  <a:pt x="77" y="6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59" name="任意多边形 309258"/>
          <p:cNvSpPr/>
          <p:nvPr/>
        </p:nvSpPr>
        <p:spPr>
          <a:xfrm>
            <a:off x="2426653" y="2839720"/>
            <a:ext cx="742950" cy="788988"/>
          </a:xfrm>
          <a:custGeom>
            <a:avLst/>
            <a:gdLst/>
            <a:ahLst/>
            <a:cxnLst/>
            <a:rect l="0" t="0" r="0" b="0"/>
            <a:pathLst>
              <a:path w="468" h="497">
                <a:moveTo>
                  <a:pt x="27" y="334"/>
                </a:moveTo>
                <a:cubicBezTo>
                  <a:pt x="25" y="356"/>
                  <a:pt x="0" y="439"/>
                  <a:pt x="12" y="466"/>
                </a:cubicBezTo>
                <a:cubicBezTo>
                  <a:pt x="24" y="493"/>
                  <a:pt x="66" y="497"/>
                  <a:pt x="99" y="496"/>
                </a:cubicBezTo>
                <a:cubicBezTo>
                  <a:pt x="132" y="495"/>
                  <a:pt x="175" y="485"/>
                  <a:pt x="210" y="457"/>
                </a:cubicBezTo>
                <a:cubicBezTo>
                  <a:pt x="245" y="429"/>
                  <a:pt x="274" y="381"/>
                  <a:pt x="306" y="331"/>
                </a:cubicBezTo>
                <a:cubicBezTo>
                  <a:pt x="338" y="281"/>
                  <a:pt x="381" y="213"/>
                  <a:pt x="402" y="160"/>
                </a:cubicBezTo>
                <a:cubicBezTo>
                  <a:pt x="423" y="107"/>
                  <a:pt x="468" y="20"/>
                  <a:pt x="432" y="10"/>
                </a:cubicBezTo>
                <a:cubicBezTo>
                  <a:pt x="396" y="0"/>
                  <a:pt x="242" y="62"/>
                  <a:pt x="183" y="97"/>
                </a:cubicBezTo>
                <a:cubicBezTo>
                  <a:pt x="124" y="132"/>
                  <a:pt x="100" y="192"/>
                  <a:pt x="78" y="217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0" name="任意多边形 309259"/>
          <p:cNvSpPr/>
          <p:nvPr/>
        </p:nvSpPr>
        <p:spPr>
          <a:xfrm>
            <a:off x="3716973" y="3427730"/>
            <a:ext cx="719137" cy="652463"/>
          </a:xfrm>
          <a:custGeom>
            <a:avLst/>
            <a:gdLst/>
            <a:ahLst/>
            <a:cxnLst/>
            <a:rect l="0" t="0" r="0" b="0"/>
            <a:pathLst>
              <a:path w="453" h="411">
                <a:moveTo>
                  <a:pt x="0" y="290"/>
                </a:moveTo>
                <a:cubicBezTo>
                  <a:pt x="10" y="306"/>
                  <a:pt x="34" y="368"/>
                  <a:pt x="66" y="386"/>
                </a:cubicBezTo>
                <a:cubicBezTo>
                  <a:pt x="98" y="404"/>
                  <a:pt x="149" y="411"/>
                  <a:pt x="192" y="398"/>
                </a:cubicBezTo>
                <a:cubicBezTo>
                  <a:pt x="235" y="385"/>
                  <a:pt x="289" y="339"/>
                  <a:pt x="327" y="308"/>
                </a:cubicBezTo>
                <a:cubicBezTo>
                  <a:pt x="365" y="277"/>
                  <a:pt x="402" y="248"/>
                  <a:pt x="420" y="212"/>
                </a:cubicBezTo>
                <a:cubicBezTo>
                  <a:pt x="438" y="176"/>
                  <a:pt x="453" y="126"/>
                  <a:pt x="438" y="92"/>
                </a:cubicBezTo>
                <a:cubicBezTo>
                  <a:pt x="423" y="58"/>
                  <a:pt x="376" y="16"/>
                  <a:pt x="330" y="8"/>
                </a:cubicBezTo>
                <a:cubicBezTo>
                  <a:pt x="284" y="0"/>
                  <a:pt x="205" y="23"/>
                  <a:pt x="162" y="44"/>
                </a:cubicBezTo>
                <a:cubicBezTo>
                  <a:pt x="119" y="65"/>
                  <a:pt x="93" y="115"/>
                  <a:pt x="75" y="134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1" name="任意多边形 309260"/>
          <p:cNvSpPr/>
          <p:nvPr/>
        </p:nvSpPr>
        <p:spPr>
          <a:xfrm>
            <a:off x="1643063" y="3848100"/>
            <a:ext cx="214312" cy="228600"/>
          </a:xfrm>
          <a:custGeom>
            <a:avLst/>
            <a:gdLst/>
            <a:ahLst/>
            <a:cxnLst/>
            <a:rect l="0" t="0" r="0" b="0"/>
            <a:pathLst>
              <a:path w="135" h="144">
                <a:moveTo>
                  <a:pt x="0" y="99"/>
                </a:moveTo>
                <a:cubicBezTo>
                  <a:pt x="8" y="106"/>
                  <a:pt x="31" y="138"/>
                  <a:pt x="51" y="141"/>
                </a:cubicBezTo>
                <a:cubicBezTo>
                  <a:pt x="71" y="144"/>
                  <a:pt x="109" y="124"/>
                  <a:pt x="120" y="117"/>
                </a:cubicBezTo>
                <a:cubicBezTo>
                  <a:pt x="131" y="110"/>
                  <a:pt x="115" y="116"/>
                  <a:pt x="117" y="99"/>
                </a:cubicBezTo>
                <a:cubicBezTo>
                  <a:pt x="119" y="82"/>
                  <a:pt x="135" y="30"/>
                  <a:pt x="129" y="15"/>
                </a:cubicBezTo>
                <a:cubicBezTo>
                  <a:pt x="123" y="0"/>
                  <a:pt x="101" y="4"/>
                  <a:pt x="81" y="9"/>
                </a:cubicBezTo>
                <a:cubicBezTo>
                  <a:pt x="61" y="14"/>
                  <a:pt x="22" y="38"/>
                  <a:pt x="6" y="45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2" name="任意多边形 309261"/>
          <p:cNvSpPr/>
          <p:nvPr/>
        </p:nvSpPr>
        <p:spPr>
          <a:xfrm>
            <a:off x="4860925" y="3996055"/>
            <a:ext cx="231775" cy="223838"/>
          </a:xfrm>
          <a:custGeom>
            <a:avLst/>
            <a:gdLst/>
            <a:ahLst/>
            <a:cxnLst/>
            <a:rect l="0" t="0" r="0" b="0"/>
            <a:pathLst>
              <a:path w="146" h="141">
                <a:moveTo>
                  <a:pt x="0" y="95"/>
                </a:moveTo>
                <a:cubicBezTo>
                  <a:pt x="8" y="102"/>
                  <a:pt x="33" y="133"/>
                  <a:pt x="51" y="137"/>
                </a:cubicBezTo>
                <a:cubicBezTo>
                  <a:pt x="69" y="141"/>
                  <a:pt x="91" y="130"/>
                  <a:pt x="106" y="119"/>
                </a:cubicBezTo>
                <a:cubicBezTo>
                  <a:pt x="121" y="108"/>
                  <a:pt x="138" y="86"/>
                  <a:pt x="142" y="68"/>
                </a:cubicBezTo>
                <a:cubicBezTo>
                  <a:pt x="146" y="50"/>
                  <a:pt x="139" y="21"/>
                  <a:pt x="129" y="11"/>
                </a:cubicBezTo>
                <a:cubicBezTo>
                  <a:pt x="119" y="1"/>
                  <a:pt x="101" y="0"/>
                  <a:pt x="81" y="5"/>
                </a:cubicBezTo>
                <a:cubicBezTo>
                  <a:pt x="61" y="10"/>
                  <a:pt x="22" y="34"/>
                  <a:pt x="6" y="41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3" name="任意多边形 309262"/>
          <p:cNvSpPr/>
          <p:nvPr/>
        </p:nvSpPr>
        <p:spPr>
          <a:xfrm>
            <a:off x="6708140" y="3628708"/>
            <a:ext cx="403225" cy="1089025"/>
          </a:xfrm>
          <a:custGeom>
            <a:avLst/>
            <a:gdLst/>
            <a:ahLst/>
            <a:cxnLst/>
            <a:rect l="0" t="0" r="0" b="0"/>
            <a:pathLst>
              <a:path w="254" h="686">
                <a:moveTo>
                  <a:pt x="0" y="337"/>
                </a:moveTo>
                <a:cubicBezTo>
                  <a:pt x="12" y="344"/>
                  <a:pt x="44" y="400"/>
                  <a:pt x="72" y="382"/>
                </a:cubicBezTo>
                <a:cubicBezTo>
                  <a:pt x="100" y="364"/>
                  <a:pt x="157" y="238"/>
                  <a:pt x="171" y="229"/>
                </a:cubicBezTo>
                <a:cubicBezTo>
                  <a:pt x="185" y="220"/>
                  <a:pt x="156" y="299"/>
                  <a:pt x="159" y="328"/>
                </a:cubicBezTo>
                <a:cubicBezTo>
                  <a:pt x="162" y="357"/>
                  <a:pt x="187" y="377"/>
                  <a:pt x="192" y="403"/>
                </a:cubicBezTo>
                <a:cubicBezTo>
                  <a:pt x="197" y="429"/>
                  <a:pt x="200" y="461"/>
                  <a:pt x="189" y="484"/>
                </a:cubicBezTo>
                <a:cubicBezTo>
                  <a:pt x="178" y="507"/>
                  <a:pt x="128" y="513"/>
                  <a:pt x="123" y="544"/>
                </a:cubicBezTo>
                <a:cubicBezTo>
                  <a:pt x="118" y="575"/>
                  <a:pt x="144" y="660"/>
                  <a:pt x="159" y="673"/>
                </a:cubicBezTo>
                <a:cubicBezTo>
                  <a:pt x="174" y="686"/>
                  <a:pt x="202" y="672"/>
                  <a:pt x="216" y="625"/>
                </a:cubicBezTo>
                <a:cubicBezTo>
                  <a:pt x="230" y="578"/>
                  <a:pt x="238" y="452"/>
                  <a:pt x="243" y="391"/>
                </a:cubicBezTo>
                <a:cubicBezTo>
                  <a:pt x="248" y="330"/>
                  <a:pt x="254" y="319"/>
                  <a:pt x="246" y="259"/>
                </a:cubicBezTo>
                <a:cubicBezTo>
                  <a:pt x="238" y="199"/>
                  <a:pt x="221" y="62"/>
                  <a:pt x="195" y="31"/>
                </a:cubicBezTo>
                <a:cubicBezTo>
                  <a:pt x="169" y="0"/>
                  <a:pt x="112" y="35"/>
                  <a:pt x="87" y="70"/>
                </a:cubicBezTo>
                <a:cubicBezTo>
                  <a:pt x="62" y="105"/>
                  <a:pt x="56" y="203"/>
                  <a:pt x="48" y="238"/>
                </a:cubicBezTo>
              </a:path>
            </a:pathLst>
          </a:custGeom>
          <a:pattFill prst="wdUpDiag">
            <a:fgClr>
              <a:schemeClr val="tx1"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9264" name="文本框 309263"/>
          <p:cNvSpPr txBox="1"/>
          <p:nvPr/>
        </p:nvSpPr>
        <p:spPr>
          <a:xfrm>
            <a:off x="1171575" y="-42545"/>
            <a:ext cx="646176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u="sng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地图册</a:t>
            </a:r>
            <a:r>
              <a:rPr lang="en-US" altLang="zh-CN" sz="3200" u="sng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40</a:t>
            </a: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latin typeface="宋体" panose="02010600030101010101" pitchFamily="2" charset="-122"/>
                <a:sym typeface="+mn-ea"/>
              </a:rPr>
              <a:t> 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宋体" panose="02010600030101010101" pitchFamily="2" charset="-122"/>
              </a:rPr>
              <a:t>俄罗斯工业区及主要工业</a:t>
            </a:r>
            <a:endParaRPr lang="en-US" altLang="zh-CN" sz="2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宋体" panose="02010600030101010101" pitchFamily="2" charset="-122"/>
            </a:endParaRPr>
          </a:p>
        </p:txBody>
      </p:sp>
      <p:sp>
        <p:nvSpPr>
          <p:cNvPr id="309265" name="线形标注 1 309264"/>
          <p:cNvSpPr/>
          <p:nvPr/>
        </p:nvSpPr>
        <p:spPr>
          <a:xfrm>
            <a:off x="217806" y="185103"/>
            <a:ext cx="368934" cy="2133599"/>
          </a:xfrm>
          <a:prstGeom prst="borderCallout1">
            <a:avLst>
              <a:gd name="adj1" fmla="val 6454"/>
              <a:gd name="adj2" fmla="val 123764"/>
              <a:gd name="adj3" fmla="val 86651"/>
              <a:gd name="adj4" fmla="val 508779"/>
            </a:avLst>
          </a:prstGeom>
          <a:solidFill>
            <a:srgbClr val="CCFFFF"/>
          </a:solidFill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square" lIns="0" tIns="0" rIns="0" bIns="0">
            <a:spAutoFit/>
          </a:bodyPr>
          <a:lstStyle/>
          <a:p>
            <a:pPr algn="ctr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圣彼得堡工业区</a:t>
            </a:r>
          </a:p>
        </p:txBody>
      </p:sp>
      <p:sp>
        <p:nvSpPr>
          <p:cNvPr id="309266" name="线形标注 1 309265"/>
          <p:cNvSpPr/>
          <p:nvPr/>
        </p:nvSpPr>
        <p:spPr>
          <a:xfrm>
            <a:off x="294324" y="2839721"/>
            <a:ext cx="368934" cy="1828799"/>
          </a:xfrm>
          <a:prstGeom prst="borderCallout1">
            <a:avLst>
              <a:gd name="adj1" fmla="val 7514"/>
              <a:gd name="adj2" fmla="val 123764"/>
              <a:gd name="adj3" fmla="val -9861"/>
              <a:gd name="adj4" fmla="val 461016"/>
            </a:avLst>
          </a:prstGeom>
          <a:solidFill>
            <a:srgbClr val="CCFFFF"/>
          </a:solidFill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square" lIns="0" tIns="0" rIns="0" bIns="0">
            <a:spAutoFit/>
          </a:bodyPr>
          <a:lstStyle/>
          <a:p>
            <a:pPr algn="ctr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莫斯科工业区</a:t>
            </a:r>
          </a:p>
        </p:txBody>
      </p:sp>
      <p:sp>
        <p:nvSpPr>
          <p:cNvPr id="309267" name="线形标注 1 309266"/>
          <p:cNvSpPr/>
          <p:nvPr/>
        </p:nvSpPr>
        <p:spPr>
          <a:xfrm>
            <a:off x="8246111" y="-113030"/>
            <a:ext cx="368934" cy="2124075"/>
          </a:xfrm>
          <a:prstGeom prst="borderCallout1">
            <a:avLst>
              <a:gd name="adj1" fmla="val 7514"/>
              <a:gd name="adj2" fmla="val -23764"/>
              <a:gd name="adj3" fmla="val 154469"/>
              <a:gd name="adj4" fmla="val -1489160"/>
            </a:avLst>
          </a:prstGeom>
          <a:solidFill>
            <a:srgbClr val="CCFFFF"/>
          </a:solidFill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square" lIns="0" tIns="0" rIns="0" bIns="0">
            <a:spAutoFit/>
          </a:bodyPr>
          <a:lstStyle/>
          <a:p>
            <a:pPr algn="ctr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乌拉尔工业区</a:t>
            </a:r>
          </a:p>
        </p:txBody>
      </p:sp>
      <p:sp>
        <p:nvSpPr>
          <p:cNvPr id="309268" name="线形标注 1 309267"/>
          <p:cNvSpPr/>
          <p:nvPr/>
        </p:nvSpPr>
        <p:spPr>
          <a:xfrm>
            <a:off x="8384541" y="2015491"/>
            <a:ext cx="368934" cy="2438399"/>
          </a:xfrm>
          <a:prstGeom prst="borderCallout1">
            <a:avLst>
              <a:gd name="adj1" fmla="val 5653"/>
              <a:gd name="adj2" fmla="val -23764"/>
              <a:gd name="adj3" fmla="val 71458"/>
              <a:gd name="adj4" fmla="val -1218936"/>
            </a:avLst>
          </a:prstGeom>
          <a:solidFill>
            <a:srgbClr val="CCFFFF"/>
          </a:solidFill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square" lIns="0" tIns="0" rIns="0" bIns="0">
            <a:spAutoFit/>
          </a:bodyPr>
          <a:lstStyle/>
          <a:p>
            <a:pPr algn="ctr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新西伯利亚工业区</a:t>
            </a:r>
          </a:p>
        </p:txBody>
      </p:sp>
      <p:graphicFrame>
        <p:nvGraphicFramePr>
          <p:cNvPr id="5" name="表格 4"/>
          <p:cNvGraphicFramePr/>
          <p:nvPr/>
        </p:nvGraphicFramePr>
        <p:xfrm>
          <a:off x="889635" y="4080510"/>
          <a:ext cx="7863840" cy="25311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17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5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7680">
                <a:tc>
                  <a:txBody>
                    <a:bodyPr/>
                    <a:lstStyle/>
                    <a:p>
                      <a:pPr indent="0" algn="ctr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工业区</a:t>
                      </a:r>
                      <a:endParaRPr lang="en-US" altLang="en-US" sz="3200" b="1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主要工业部门</a:t>
                      </a:r>
                      <a:endParaRPr lang="en-US" altLang="en-US" sz="3200" b="1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390">
                <a:tc>
                  <a:txBody>
                    <a:bodyPr/>
                    <a:lstStyle/>
                    <a:p>
                      <a:pPr indent="0" algn="l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莫斯科工业区</a:t>
                      </a:r>
                      <a:r>
                        <a:rPr lang="en-US" sz="20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（最发达）</a:t>
                      </a:r>
                      <a:endParaRPr lang="en-US" altLang="en-US" sz="2000" b="1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rgbClr val="FF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钢铁、汽车、飞机</a:t>
                      </a:r>
                      <a:endParaRPr lang="en-US" altLang="en-US" sz="3200" b="1">
                        <a:solidFill>
                          <a:srgbClr val="FF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pPr indent="0" algn="l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圣彼得堡工业区</a:t>
                      </a:r>
                      <a:endParaRPr lang="en-US" altLang="en-US" sz="3200" b="1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rgbClr val="FF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造船、航空航天</a:t>
                      </a:r>
                      <a:endParaRPr lang="en-US" altLang="en-US" sz="3200" b="1">
                        <a:solidFill>
                          <a:srgbClr val="FF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pPr indent="0" algn="l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乌拉尔工业区</a:t>
                      </a:r>
                      <a:endParaRPr lang="en-US" altLang="en-US" sz="3200" b="1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rgbClr val="FF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钢铁、机械</a:t>
                      </a:r>
                      <a:endParaRPr lang="en-US" altLang="en-US" sz="3200" b="1">
                        <a:solidFill>
                          <a:srgbClr val="FF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pPr indent="0" algn="l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新西伯利亚工业区</a:t>
                      </a:r>
                      <a:endParaRPr lang="en-US" altLang="en-US" sz="3200" b="1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0000"/>
                        </a:lnSpc>
                        <a:buNone/>
                      </a:pPr>
                      <a:r>
                        <a:rPr lang="en-US" sz="3200" b="1">
                          <a:solidFill>
                            <a:srgbClr val="FF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石油，机械</a:t>
                      </a:r>
                      <a:endParaRPr lang="en-US" altLang="en-US" sz="3200" b="1">
                        <a:solidFill>
                          <a:srgbClr val="FF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F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0eb48b34-f0db-4cb5-96ba-33bd95478410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heme/theme1.xml><?xml version="1.0" encoding="utf-8"?>
<a:theme xmlns:a="http://schemas.openxmlformats.org/drawingml/2006/main" name="主题1">
  <a:themeElements>
    <a:clrScheme name="1_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8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8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_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63</TotalTime>
  <Words>1103</Words>
  <Application>Microsoft Office PowerPoint</Application>
  <PresentationFormat>全屏显示(4:3)</PresentationFormat>
  <Paragraphs>178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3" baseType="lpstr">
      <vt:lpstr>方正姚体</vt:lpstr>
      <vt:lpstr>黑体</vt:lpstr>
      <vt:lpstr>华文琥珀</vt:lpstr>
      <vt:lpstr>楷体</vt:lpstr>
      <vt:lpstr>楷体_GB2312</vt:lpstr>
      <vt:lpstr>宋体</vt:lpstr>
      <vt:lpstr>微软雅黑</vt:lpstr>
      <vt:lpstr>Arial</vt:lpstr>
      <vt:lpstr>Calibri</vt:lpstr>
      <vt:lpstr>Times New Roman</vt:lpstr>
      <vt:lpstr>Wingdings</vt:lpstr>
      <vt:lpstr>主题1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会玲 郭</cp:lastModifiedBy>
  <cp:revision>320</cp:revision>
  <dcterms:created xsi:type="dcterms:W3CDTF">2015-07-09T08:14:00Z</dcterms:created>
  <dcterms:modified xsi:type="dcterms:W3CDTF">2020-05-06T10:19:28Z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